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0.xml" ContentType="application/vnd.openxmlformats-officedocument.presentationml.tags+xml"/>
  <Override PartName="/ppt/notesSlides/notesSlide29.xml" ContentType="application/vnd.openxmlformats-officedocument.presentationml.notesSlide+xml"/>
  <Override PartName="/ppt/tags/tag1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3.xml" ContentType="application/vnd.openxmlformats-officedocument.presentationml.notesSlide+xml"/>
  <Override PartName="/ppt/tags/tag16.xml" ContentType="application/vnd.openxmlformats-officedocument.presentationml.tags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3" r:id="rId5"/>
  </p:sldMasterIdLst>
  <p:notesMasterIdLst>
    <p:notesMasterId r:id="rId71"/>
  </p:notesMasterIdLst>
  <p:sldIdLst>
    <p:sldId id="751" r:id="rId6"/>
    <p:sldId id="752" r:id="rId7"/>
    <p:sldId id="755" r:id="rId8"/>
    <p:sldId id="443" r:id="rId9"/>
    <p:sldId id="279" r:id="rId10"/>
    <p:sldId id="317" r:id="rId11"/>
    <p:sldId id="756" r:id="rId12"/>
    <p:sldId id="442" r:id="rId13"/>
    <p:sldId id="441" r:id="rId14"/>
    <p:sldId id="757" r:id="rId15"/>
    <p:sldId id="340" r:id="rId16"/>
    <p:sldId id="758" r:id="rId17"/>
    <p:sldId id="759" r:id="rId18"/>
    <p:sldId id="266" r:id="rId19"/>
    <p:sldId id="267" r:id="rId20"/>
    <p:sldId id="761" r:id="rId21"/>
    <p:sldId id="263" r:id="rId22"/>
    <p:sldId id="278" r:id="rId23"/>
    <p:sldId id="262" r:id="rId24"/>
    <p:sldId id="762" r:id="rId25"/>
    <p:sldId id="332" r:id="rId26"/>
    <p:sldId id="311" r:id="rId27"/>
    <p:sldId id="274" r:id="rId28"/>
    <p:sldId id="273" r:id="rId29"/>
    <p:sldId id="763" r:id="rId30"/>
    <p:sldId id="336" r:id="rId31"/>
    <p:sldId id="314" r:id="rId32"/>
    <p:sldId id="264" r:id="rId33"/>
    <p:sldId id="341" r:id="rId34"/>
    <p:sldId id="764" r:id="rId35"/>
    <p:sldId id="342" r:id="rId36"/>
    <p:sldId id="321" r:id="rId37"/>
    <p:sldId id="320" r:id="rId38"/>
    <p:sldId id="339" r:id="rId39"/>
    <p:sldId id="323" r:id="rId40"/>
    <p:sldId id="322" r:id="rId41"/>
    <p:sldId id="318" r:id="rId42"/>
    <p:sldId id="319" r:id="rId43"/>
    <p:sldId id="312" r:id="rId44"/>
    <p:sldId id="765" r:id="rId45"/>
    <p:sldId id="435" r:id="rId46"/>
    <p:sldId id="437" r:id="rId47"/>
    <p:sldId id="438" r:id="rId48"/>
    <p:sldId id="436" r:id="rId49"/>
    <p:sldId id="439" r:id="rId50"/>
    <p:sldId id="766" r:id="rId51"/>
    <p:sldId id="283" r:id="rId52"/>
    <p:sldId id="287" r:id="rId53"/>
    <p:sldId id="338" r:id="rId54"/>
    <p:sldId id="760" r:id="rId55"/>
    <p:sldId id="281" r:id="rId56"/>
    <p:sldId id="282" r:id="rId57"/>
    <p:sldId id="313" r:id="rId58"/>
    <p:sldId id="300" r:id="rId59"/>
    <p:sldId id="299" r:id="rId60"/>
    <p:sldId id="315" r:id="rId61"/>
    <p:sldId id="316" r:id="rId62"/>
    <p:sldId id="292" r:id="rId63"/>
    <p:sldId id="296" r:id="rId64"/>
    <p:sldId id="297" r:id="rId65"/>
    <p:sldId id="344" r:id="rId66"/>
    <p:sldId id="767" r:id="rId67"/>
    <p:sldId id="431" r:id="rId68"/>
    <p:sldId id="768" r:id="rId69"/>
    <p:sldId id="769" r:id="rId70"/>
  </p:sldIdLst>
  <p:sldSz cx="12192000" cy="6858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gatebase Medium" panose="00000500000000000000" charset="0"/>
      <p:regular r:id="rId82"/>
    </p:embeddedFont>
    <p:embeddedFont>
      <p:font typeface="Roboto" panose="020B0604020202020204" charset="0"/>
      <p:regular r:id="rId83"/>
      <p:bold r:id="rId84"/>
      <p:italic r:id="rId85"/>
      <p:boldItalic r:id="rId86"/>
    </p:embeddedFont>
    <p:embeddedFont>
      <p:font typeface="Roboto bold" panose="020B0604020202020204" charset="0"/>
      <p:bold r:id="rId87"/>
    </p:embeddedFont>
    <p:embeddedFont>
      <p:font typeface="Roboto italic" panose="020B0604020202020204" charset="0"/>
      <p:italic r:id="rId88"/>
    </p:embeddedFont>
    <p:embeddedFont>
      <p:font typeface="Roboto Medium" panose="020B0604020202020204" charset="0"/>
      <p:regular r:id="rId89"/>
      <p:italic r:id="rId90"/>
    </p:embeddedFont>
    <p:embeddedFont>
      <p:font typeface="Roboto regular" panose="020B0604020202020204" charset="0"/>
      <p:regular r:id="rId91"/>
    </p:embeddedFont>
    <p:embeddedFont>
      <p:font typeface="Segoe UI Light" panose="020B0502040204020203" pitchFamily="34" charset="0"/>
      <p:regular r:id="rId92"/>
      <p:italic r:id="rId93"/>
    </p:embeddedFont>
    <p:embeddedFont>
      <p:font typeface="Segoe UI Semibold" panose="020B0702040204020203" pitchFamily="34" charset="0"/>
      <p:bold r:id="rId94"/>
      <p:boldItalic r:id="rId95"/>
    </p:embeddedFont>
    <p:embeddedFont>
      <p:font typeface="Wingdings 2" panose="05020102010507070707" pitchFamily="18" charset="2"/>
      <p:regular r:id="rId9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0A6F7E5-27A9-4702-9003-D3EB573F775D}">
          <p14:sldIdLst>
            <p14:sldId id="751"/>
            <p14:sldId id="752"/>
            <p14:sldId id="755"/>
            <p14:sldId id="443"/>
            <p14:sldId id="279"/>
            <p14:sldId id="317"/>
          </p14:sldIdLst>
        </p14:section>
        <p14:section name="SSMS keyboard shortcuts" id="{E5CC766F-5778-4E9C-9230-22B27B073EB3}">
          <p14:sldIdLst>
            <p14:sldId id="756"/>
            <p14:sldId id="442"/>
            <p14:sldId id="441"/>
            <p14:sldId id="757"/>
            <p14:sldId id="340"/>
            <p14:sldId id="758"/>
            <p14:sldId id="759"/>
            <p14:sldId id="266"/>
            <p14:sldId id="267"/>
            <p14:sldId id="761"/>
            <p14:sldId id="263"/>
            <p14:sldId id="278"/>
            <p14:sldId id="262"/>
          </p14:sldIdLst>
        </p14:section>
        <p14:section name="Other SSMS shortcuts &amp; tricks" id="{190FA19F-9496-40F9-AB68-177431797B54}">
          <p14:sldIdLst>
            <p14:sldId id="762"/>
            <p14:sldId id="332"/>
            <p14:sldId id="311"/>
            <p14:sldId id="274"/>
            <p14:sldId id="273"/>
            <p14:sldId id="763"/>
            <p14:sldId id="336"/>
            <p14:sldId id="314"/>
            <p14:sldId id="264"/>
            <p14:sldId id="341"/>
            <p14:sldId id="764"/>
            <p14:sldId id="342"/>
            <p14:sldId id="321"/>
            <p14:sldId id="320"/>
            <p14:sldId id="339"/>
            <p14:sldId id="323"/>
            <p14:sldId id="322"/>
            <p14:sldId id="318"/>
            <p14:sldId id="319"/>
            <p14:sldId id="312"/>
            <p14:sldId id="765"/>
            <p14:sldId id="435"/>
            <p14:sldId id="437"/>
            <p14:sldId id="438"/>
            <p14:sldId id="436"/>
            <p14:sldId id="439"/>
          </p14:sldIdLst>
        </p14:section>
        <p14:section name="Windows keyboard shortcuts" id="{E8522F79-52B2-44CB-81A3-84C7AD62F01B}">
          <p14:sldIdLst>
            <p14:sldId id="766"/>
            <p14:sldId id="283"/>
            <p14:sldId id="287"/>
            <p14:sldId id="338"/>
          </p14:sldIdLst>
        </p14:section>
        <p14:section name="Other Windows shortcuts &amp; tricks" id="{82392879-FF7C-4638-A7ED-63F82FEFA4FF}">
          <p14:sldIdLst>
            <p14:sldId id="760"/>
            <p14:sldId id="281"/>
            <p14:sldId id="282"/>
            <p14:sldId id="313"/>
            <p14:sldId id="300"/>
            <p14:sldId id="299"/>
            <p14:sldId id="315"/>
            <p14:sldId id="316"/>
            <p14:sldId id="292"/>
            <p14:sldId id="296"/>
            <p14:sldId id="297"/>
            <p14:sldId id="344"/>
            <p14:sldId id="767"/>
            <p14:sldId id="431"/>
            <p14:sldId id="768"/>
            <p14:sldId id="7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y Mallon" initials="AM" lastIdx="1" clrIdx="0">
    <p:extLst>
      <p:ext uri="{19B8F6BF-5375-455C-9EA6-DF929625EA0E}">
        <p15:presenceInfo xmlns:p15="http://schemas.microsoft.com/office/powerpoint/2012/main" userId="8ed075f77b608d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33B6D-6D81-422D-9E35-945B87E48491}" v="9" dt="2020-03-31T03:47:59.949"/>
    <p1510:client id="{58C91047-FC37-4BA0-8FBA-2513A43106E0}" v="27" dt="2020-03-31T01:51:19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5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10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19.fntdata"/><Relationship Id="rId95" Type="http://schemas.openxmlformats.org/officeDocument/2006/relationships/font" Target="fonts/font24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font" Target="fonts/font2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5.fntdata"/><Relationship Id="rId97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6.fntdata"/><Relationship Id="rId61" Type="http://schemas.openxmlformats.org/officeDocument/2006/relationships/slide" Target="slides/slide56.xml"/><Relationship Id="rId82" Type="http://schemas.openxmlformats.org/officeDocument/2006/relationships/font" Target="fonts/font1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6.fntdata"/><Relationship Id="rId100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8ed075f77b608d91" providerId="LiveId" clId="{58C91047-FC37-4BA0-8FBA-2513A43106E0}"/>
    <pc:docChg chg="undo custSel addSld delSld modSld sldOrd delSection modSection">
      <pc:chgData name="Andy Mallon" userId="8ed075f77b608d91" providerId="LiveId" clId="{58C91047-FC37-4BA0-8FBA-2513A43106E0}" dt="2020-03-31T01:51:42.205" v="235" actId="478"/>
      <pc:docMkLst>
        <pc:docMk/>
      </pc:docMkLst>
      <pc:sldChg chg="del addCm delCm">
        <pc:chgData name="Andy Mallon" userId="8ed075f77b608d91" providerId="LiveId" clId="{58C91047-FC37-4BA0-8FBA-2513A43106E0}" dt="2020-03-31T01:36:39.012" v="213" actId="2696"/>
        <pc:sldMkLst>
          <pc:docMk/>
          <pc:sldMk cId="2500383430" sldId="257"/>
        </pc:sldMkLst>
      </pc:sldChg>
      <pc:sldChg chg="del">
        <pc:chgData name="Andy Mallon" userId="8ed075f77b608d91" providerId="LiveId" clId="{58C91047-FC37-4BA0-8FBA-2513A43106E0}" dt="2020-03-31T01:36:42.118" v="219" actId="2696"/>
        <pc:sldMkLst>
          <pc:docMk/>
          <pc:sldMk cId="782362260" sldId="258"/>
        </pc:sldMkLst>
      </pc:sldChg>
      <pc:sldChg chg="modSp del ord">
        <pc:chgData name="Andy Mallon" userId="8ed075f77b608d91" providerId="LiveId" clId="{58C91047-FC37-4BA0-8FBA-2513A43106E0}" dt="2020-03-31T01:36:39.064" v="216" actId="2696"/>
        <pc:sldMkLst>
          <pc:docMk/>
          <pc:sldMk cId="67992972" sldId="260"/>
        </pc:sldMkLst>
        <pc:spChg chg="mod">
          <ac:chgData name="Andy Mallon" userId="8ed075f77b608d91" providerId="LiveId" clId="{58C91047-FC37-4BA0-8FBA-2513A43106E0}" dt="2020-03-30T12:25:35.450" v="72" actId="6549"/>
          <ac:spMkLst>
            <pc:docMk/>
            <pc:sldMk cId="67992972" sldId="260"/>
            <ac:spMk id="4" creationId="{D1A082F0-2B6B-454C-BDE3-8DC68FCB0408}"/>
          </ac:spMkLst>
        </pc:spChg>
        <pc:spChg chg="mod">
          <ac:chgData name="Andy Mallon" userId="8ed075f77b608d91" providerId="LiveId" clId="{58C91047-FC37-4BA0-8FBA-2513A43106E0}" dt="2020-03-30T12:25:44.846" v="96" actId="20577"/>
          <ac:spMkLst>
            <pc:docMk/>
            <pc:sldMk cId="67992972" sldId="260"/>
            <ac:spMk id="8" creationId="{76C818C3-D726-4B6C-A897-0116D4D0242E}"/>
          </ac:spMkLst>
        </pc:spChg>
        <pc:spChg chg="mod">
          <ac:chgData name="Andy Mallon" userId="8ed075f77b608d91" providerId="LiveId" clId="{58C91047-FC37-4BA0-8FBA-2513A43106E0}" dt="2020-03-30T12:25:54.497" v="106" actId="20577"/>
          <ac:spMkLst>
            <pc:docMk/>
            <pc:sldMk cId="67992972" sldId="260"/>
            <ac:spMk id="10" creationId="{F9B3A46C-51D3-4EA5-8ADC-2323A0C07D8A}"/>
          </ac:spMkLst>
        </pc:spChg>
        <pc:spChg chg="mod">
          <ac:chgData name="Andy Mallon" userId="8ed075f77b608d91" providerId="LiveId" clId="{58C91047-FC37-4BA0-8FBA-2513A43106E0}" dt="2020-03-30T12:25:50.263" v="99" actId="20577"/>
          <ac:spMkLst>
            <pc:docMk/>
            <pc:sldMk cId="67992972" sldId="260"/>
            <ac:spMk id="11" creationId="{33752F1D-7942-4A9E-B56A-26AA13B078DF}"/>
          </ac:spMkLst>
        </pc:spChg>
        <pc:picChg chg="mod">
          <ac:chgData name="Andy Mallon" userId="8ed075f77b608d91" providerId="LiveId" clId="{58C91047-FC37-4BA0-8FBA-2513A43106E0}" dt="2020-03-30T12:27:20.076" v="156" actId="1038"/>
          <ac:picMkLst>
            <pc:docMk/>
            <pc:sldMk cId="67992972" sldId="260"/>
            <ac:picMk id="12" creationId="{0AC92CDB-EFB1-4C77-B4D0-36D152633609}"/>
          </ac:picMkLst>
        </pc:picChg>
      </pc:sldChg>
      <pc:sldChg chg="modSp del">
        <pc:chgData name="Andy Mallon" userId="8ed075f77b608d91" providerId="LiveId" clId="{58C91047-FC37-4BA0-8FBA-2513A43106E0}" dt="2020-03-31T01:36:42.130" v="220" actId="2696"/>
        <pc:sldMkLst>
          <pc:docMk/>
          <pc:sldMk cId="4218722660" sldId="261"/>
        </pc:sldMkLst>
        <pc:spChg chg="mod">
          <ac:chgData name="Andy Mallon" userId="8ed075f77b608d91" providerId="LiveId" clId="{58C91047-FC37-4BA0-8FBA-2513A43106E0}" dt="2020-03-30T12:25:26.109" v="42" actId="20577"/>
          <ac:spMkLst>
            <pc:docMk/>
            <pc:sldMk cId="4218722660" sldId="261"/>
            <ac:spMk id="3" creationId="{EB8938C6-E3F4-42C5-871D-EFBE78B30F2F}"/>
          </ac:spMkLst>
        </pc:spChg>
      </pc:sldChg>
      <pc:sldChg chg="addSp delSp modSp add del delAnim">
        <pc:chgData name="Andy Mallon" userId="8ed075f77b608d91" providerId="LiveId" clId="{58C91047-FC37-4BA0-8FBA-2513A43106E0}" dt="2020-03-31T01:39:07.649" v="225" actId="27614"/>
        <pc:sldMkLst>
          <pc:docMk/>
          <pc:sldMk cId="995095600" sldId="262"/>
        </pc:sldMkLst>
        <pc:picChg chg="add mod">
          <ac:chgData name="Andy Mallon" userId="8ed075f77b608d91" providerId="LiveId" clId="{58C91047-FC37-4BA0-8FBA-2513A43106E0}" dt="2020-03-31T01:39:07.649" v="225" actId="27614"/>
          <ac:picMkLst>
            <pc:docMk/>
            <pc:sldMk cId="995095600" sldId="262"/>
            <ac:picMk id="5" creationId="{3590937C-884F-4932-811F-0B935D74E831}"/>
          </ac:picMkLst>
        </pc:picChg>
        <pc:picChg chg="del">
          <ac:chgData name="Andy Mallon" userId="8ed075f77b608d91" providerId="LiveId" clId="{58C91047-FC37-4BA0-8FBA-2513A43106E0}" dt="2020-03-31T01:38:50.651" v="222" actId="478"/>
          <ac:picMkLst>
            <pc:docMk/>
            <pc:sldMk cId="995095600" sldId="262"/>
            <ac:picMk id="9" creationId="{00000000-0000-0000-0000-000000000000}"/>
          </ac:picMkLst>
        </pc:pic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1196867059" sldId="263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1196867059" sldId="263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2120737073" sldId="264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2120737073" sldId="264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228825469" sldId="266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228825469" sldId="266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173040979" sldId="267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173040979" sldId="267"/>
            <ac:spMk id="3" creationId="{00000000-0000-0000-0000-000000000000}"/>
          </ac:spMkLst>
        </pc:spChg>
      </pc:sldChg>
      <pc:sldChg chg="addSp delSp modSp add del">
        <pc:chgData name="Andy Mallon" userId="8ed075f77b608d91" providerId="LiveId" clId="{58C91047-FC37-4BA0-8FBA-2513A43106E0}" dt="2020-03-31T01:51:42.205" v="235" actId="478"/>
        <pc:sldMkLst>
          <pc:docMk/>
          <pc:sldMk cId="3459647163" sldId="273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3459647163" sldId="273"/>
            <ac:spMk id="3" creationId="{00000000-0000-0000-0000-000000000000}"/>
          </ac:spMkLst>
        </pc:spChg>
        <pc:picChg chg="add del mod">
          <ac:chgData name="Andy Mallon" userId="8ed075f77b608d91" providerId="LiveId" clId="{58C91047-FC37-4BA0-8FBA-2513A43106E0}" dt="2020-03-31T01:51:42.205" v="235" actId="478"/>
          <ac:picMkLst>
            <pc:docMk/>
            <pc:sldMk cId="3459647163" sldId="273"/>
            <ac:picMk id="6" creationId="{2803AAC6-1B48-4246-A4CB-63BC2AD20EE8}"/>
          </ac:picMkLst>
        </pc:pic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1915066085" sldId="274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1915066085" sldId="274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1405624158" sldId="278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1405624158" sldId="278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404539685" sldId="279"/>
        </pc:sldMkLst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4136772260" sldId="281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4136772260" sldId="281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973545800" sldId="282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973545800" sldId="282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8.833" v="208" actId="27636"/>
        <pc:sldMkLst>
          <pc:docMk/>
          <pc:sldMk cId="790111039" sldId="283"/>
        </pc:sldMkLst>
        <pc:spChg chg="mod">
          <ac:chgData name="Andy Mallon" userId="8ed075f77b608d91" providerId="LiveId" clId="{58C91047-FC37-4BA0-8FBA-2513A43106E0}" dt="2020-03-31T01:36:18.833" v="208" actId="27636"/>
          <ac:spMkLst>
            <pc:docMk/>
            <pc:sldMk cId="790111039" sldId="283"/>
            <ac:spMk id="3" creationId="{00000000-0000-0000-0000-000000000000}"/>
          </ac:spMkLst>
        </pc:spChg>
        <pc:spChg chg="mod">
          <ac:chgData name="Andy Mallon" userId="8ed075f77b608d91" providerId="LiveId" clId="{58C91047-FC37-4BA0-8FBA-2513A43106E0}" dt="2020-03-31T01:36:18.740" v="207" actId="27636"/>
          <ac:spMkLst>
            <pc:docMk/>
            <pc:sldMk cId="790111039" sldId="283"/>
            <ac:spMk id="4" creationId="{B6953D79-63F4-47DD-B4E6-C7E1EDB5F0DA}"/>
          </ac:spMkLst>
        </pc:spChg>
      </pc:sldChg>
      <pc:sldChg chg="addSp delSp modSp add del delAnim">
        <pc:chgData name="Andy Mallon" userId="8ed075f77b608d91" providerId="LiveId" clId="{58C91047-FC37-4BA0-8FBA-2513A43106E0}" dt="2020-03-31T01:43:54.343" v="231" actId="2696"/>
        <pc:sldMkLst>
          <pc:docMk/>
          <pc:sldMk cId="2981983494" sldId="285"/>
        </pc:sldMkLst>
        <pc:spChg chg="add del mod">
          <ac:chgData name="Andy Mallon" userId="8ed075f77b608d91" providerId="LiveId" clId="{58C91047-FC37-4BA0-8FBA-2513A43106E0}" dt="2020-03-31T01:41:20.682" v="227"/>
          <ac:spMkLst>
            <pc:docMk/>
            <pc:sldMk cId="2981983494" sldId="285"/>
            <ac:spMk id="4" creationId="{09C6F221-194B-475C-BE32-DA2F879BECBE}"/>
          </ac:spMkLst>
        </pc:spChg>
        <pc:spChg chg="add del mod">
          <ac:chgData name="Andy Mallon" userId="8ed075f77b608d91" providerId="LiveId" clId="{58C91047-FC37-4BA0-8FBA-2513A43106E0}" dt="2020-03-31T01:41:31.483" v="229"/>
          <ac:spMkLst>
            <pc:docMk/>
            <pc:sldMk cId="2981983494" sldId="285"/>
            <ac:spMk id="9" creationId="{4FA2ACC7-9AF5-48EB-8F69-2509B9A98650}"/>
          </ac:spMkLst>
        </pc:spChg>
        <pc:spChg chg="add mod">
          <ac:chgData name="Andy Mallon" userId="8ed075f77b608d91" providerId="LiveId" clId="{58C91047-FC37-4BA0-8FBA-2513A43106E0}" dt="2020-03-31T01:41:54.492" v="230" actId="478"/>
          <ac:spMkLst>
            <pc:docMk/>
            <pc:sldMk cId="2981983494" sldId="285"/>
            <ac:spMk id="13" creationId="{AE858C76-FACB-436D-9CB6-7AC10FF30BC6}"/>
          </ac:spMkLst>
        </pc:spChg>
        <pc:picChg chg="add del mod">
          <ac:chgData name="Andy Mallon" userId="8ed075f77b608d91" providerId="LiveId" clId="{58C91047-FC37-4BA0-8FBA-2513A43106E0}" dt="2020-03-31T01:41:23.579" v="228" actId="478"/>
          <ac:picMkLst>
            <pc:docMk/>
            <pc:sldMk cId="2981983494" sldId="285"/>
            <ac:picMk id="6" creationId="{6C8CBBCA-2B26-46CD-B7E5-6C834BB597CF}"/>
          </ac:picMkLst>
        </pc:picChg>
        <pc:picChg chg="del">
          <ac:chgData name="Andy Mallon" userId="8ed075f77b608d91" providerId="LiveId" clId="{58C91047-FC37-4BA0-8FBA-2513A43106E0}" dt="2020-03-31T01:41:15.358" v="226" actId="478"/>
          <ac:picMkLst>
            <pc:docMk/>
            <pc:sldMk cId="2981983494" sldId="285"/>
            <ac:picMk id="8" creationId="{00000000-0000-0000-0000-000000000000}"/>
          </ac:picMkLst>
        </pc:picChg>
        <pc:picChg chg="add del mod">
          <ac:chgData name="Andy Mallon" userId="8ed075f77b608d91" providerId="LiveId" clId="{58C91047-FC37-4BA0-8FBA-2513A43106E0}" dt="2020-03-31T01:41:54.492" v="230" actId="478"/>
          <ac:picMkLst>
            <pc:docMk/>
            <pc:sldMk cId="2981983494" sldId="285"/>
            <ac:picMk id="11" creationId="{7F68ACA5-679D-4B9D-ADF6-6210DF2BA4B7}"/>
          </ac:picMkLst>
        </pc:pic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2460727491" sldId="287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2460727491" sldId="287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1687935813" sldId="292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1687935813" sldId="292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41889488" sldId="296"/>
        </pc:sldMkLst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3499633639" sldId="297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3499633639" sldId="297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9.719" v="209" actId="27636"/>
        <pc:sldMkLst>
          <pc:docMk/>
          <pc:sldMk cId="2488549505" sldId="299"/>
        </pc:sldMkLst>
        <pc:spChg chg="mod">
          <ac:chgData name="Andy Mallon" userId="8ed075f77b608d91" providerId="LiveId" clId="{58C91047-FC37-4BA0-8FBA-2513A43106E0}" dt="2020-03-31T01:36:19.719" v="209" actId="27636"/>
          <ac:spMkLst>
            <pc:docMk/>
            <pc:sldMk cId="2488549505" sldId="299"/>
            <ac:spMk id="2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3207170077" sldId="300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3207170077" sldId="300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3091185032" sldId="311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277580202" sldId="312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3443126051" sldId="313"/>
        </pc:sldMkLst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3367101049" sldId="314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3367101049" sldId="314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20.050" v="210" actId="27636"/>
        <pc:sldMkLst>
          <pc:docMk/>
          <pc:sldMk cId="2398841208" sldId="315"/>
        </pc:sldMkLst>
        <pc:spChg chg="mod">
          <ac:chgData name="Andy Mallon" userId="8ed075f77b608d91" providerId="LiveId" clId="{58C91047-FC37-4BA0-8FBA-2513A43106E0}" dt="2020-03-31T01:36:20.050" v="210" actId="27636"/>
          <ac:spMkLst>
            <pc:docMk/>
            <pc:sldMk cId="2398841208" sldId="315"/>
            <ac:spMk id="2" creationId="{00000000-0000-0000-0000-000000000000}"/>
          </ac:spMkLst>
        </pc:spChg>
        <pc:spChg chg="mod">
          <ac:chgData name="Andy Mallon" userId="8ed075f77b608d91" providerId="LiveId" clId="{58C91047-FC37-4BA0-8FBA-2513A43106E0}" dt="2020-03-31T01:36:11.157" v="205"/>
          <ac:spMkLst>
            <pc:docMk/>
            <pc:sldMk cId="2398841208" sldId="315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20.087" v="211" actId="27636"/>
        <pc:sldMkLst>
          <pc:docMk/>
          <pc:sldMk cId="1760952098" sldId="316"/>
        </pc:sldMkLst>
        <pc:spChg chg="mod">
          <ac:chgData name="Andy Mallon" userId="8ed075f77b608d91" providerId="LiveId" clId="{58C91047-FC37-4BA0-8FBA-2513A43106E0}" dt="2020-03-31T01:36:20.087" v="211" actId="27636"/>
          <ac:spMkLst>
            <pc:docMk/>
            <pc:sldMk cId="1760952098" sldId="316"/>
            <ac:spMk id="2" creationId="{00000000-0000-0000-0000-000000000000}"/>
          </ac:spMkLst>
        </pc:spChg>
        <pc:spChg chg="mod">
          <ac:chgData name="Andy Mallon" userId="8ed075f77b608d91" providerId="LiveId" clId="{58C91047-FC37-4BA0-8FBA-2513A43106E0}" dt="2020-03-31T01:36:11.157" v="205"/>
          <ac:spMkLst>
            <pc:docMk/>
            <pc:sldMk cId="1760952098" sldId="316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2733088080" sldId="317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2733088080" sldId="317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871678642" sldId="318"/>
        </pc:sldMkLst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3791489978" sldId="319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3791489978" sldId="319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922754333" sldId="320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026238347" sldId="321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2622695949" sldId="322"/>
        </pc:sldMkLst>
      </pc:sldChg>
      <pc:sldChg chg="modSp add del">
        <pc:chgData name="Andy Mallon" userId="8ed075f77b608d91" providerId="LiveId" clId="{58C91047-FC37-4BA0-8FBA-2513A43106E0}" dt="2020-03-31T01:36:18.390" v="206" actId="27636"/>
        <pc:sldMkLst>
          <pc:docMk/>
          <pc:sldMk cId="3819575350" sldId="323"/>
        </pc:sldMkLst>
        <pc:spChg chg="mod">
          <ac:chgData name="Andy Mallon" userId="8ed075f77b608d91" providerId="LiveId" clId="{58C91047-FC37-4BA0-8FBA-2513A43106E0}" dt="2020-03-31T01:36:18.390" v="206" actId="27636"/>
          <ac:spMkLst>
            <pc:docMk/>
            <pc:sldMk cId="3819575350" sldId="323"/>
            <ac:spMk id="2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485672296" sldId="332"/>
        </pc:sldMkLst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575299083" sldId="336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575299083" sldId="336"/>
            <ac:spMk id="8" creationId="{766D0842-2A8D-4C6F-A5D6-90E2B761F8C1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3791875551" sldId="338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3791875551" sldId="338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693199641" sldId="339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312456690" sldId="340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299247234" sldId="341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2216982568" sldId="342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3244672795" sldId="344"/>
        </pc:sldMkLst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4121596271" sldId="431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4121596271" sldId="431"/>
            <ac:spMk id="5" creationId="{0417F75D-A558-4437-AC5D-A5C58E83AD47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652337490" sldId="435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3817762417" sldId="436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886147097" sldId="437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898258898" sldId="438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748399631" sldId="439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2602348404" sldId="441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347848447" sldId="442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817027382" sldId="443"/>
        </pc:sldMkLst>
      </pc:sldChg>
      <pc:sldChg chg="del">
        <pc:chgData name="Andy Mallon" userId="8ed075f77b608d91" providerId="LiveId" clId="{58C91047-FC37-4BA0-8FBA-2513A43106E0}" dt="2020-03-31T01:36:42.107" v="218" actId="2696"/>
        <pc:sldMkLst>
          <pc:docMk/>
          <pc:sldMk cId="1687623000" sldId="747"/>
        </pc:sldMkLst>
      </pc:sldChg>
      <pc:sldChg chg="del">
        <pc:chgData name="Andy Mallon" userId="8ed075f77b608d91" providerId="LiveId" clId="{58C91047-FC37-4BA0-8FBA-2513A43106E0}" dt="2020-03-31T01:36:39.043" v="214" actId="2696"/>
        <pc:sldMkLst>
          <pc:docMk/>
          <pc:sldMk cId="2258688722" sldId="748"/>
        </pc:sldMkLst>
      </pc:sldChg>
      <pc:sldChg chg="del">
        <pc:chgData name="Andy Mallon" userId="8ed075f77b608d91" providerId="LiveId" clId="{58C91047-FC37-4BA0-8FBA-2513A43106E0}" dt="2020-03-31T01:36:39.054" v="215" actId="2696"/>
        <pc:sldMkLst>
          <pc:docMk/>
          <pc:sldMk cId="972911936" sldId="750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377411444" sldId="751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710006337" sldId="752"/>
        </pc:sldMkLst>
      </pc:sldChg>
      <pc:sldChg chg="del">
        <pc:chgData name="Andy Mallon" userId="8ed075f77b608d91" providerId="LiveId" clId="{58C91047-FC37-4BA0-8FBA-2513A43106E0}" dt="2020-03-31T01:36:39.077" v="217" actId="2696"/>
        <pc:sldMkLst>
          <pc:docMk/>
          <pc:sldMk cId="3987873928" sldId="753"/>
        </pc:sldMkLst>
      </pc:sldChg>
      <pc:sldChg chg="del">
        <pc:chgData name="Andy Mallon" userId="8ed075f77b608d91" providerId="LiveId" clId="{58C91047-FC37-4BA0-8FBA-2513A43106E0}" dt="2020-03-31T01:36:39.005" v="212" actId="2696"/>
        <pc:sldMkLst>
          <pc:docMk/>
          <pc:sldMk cId="2233080308" sldId="754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459173824" sldId="755"/>
        </pc:sldMkLst>
      </pc:sldChg>
      <pc:sldChg chg="modSp add del ord">
        <pc:chgData name="Andy Mallon" userId="8ed075f77b608d91" providerId="LiveId" clId="{58C91047-FC37-4BA0-8FBA-2513A43106E0}" dt="2020-03-30T12:30:13.150" v="172" actId="2696"/>
        <pc:sldMkLst>
          <pc:docMk/>
          <pc:sldMk cId="1580806012" sldId="755"/>
        </pc:sldMkLst>
        <pc:spChg chg="mod">
          <ac:chgData name="Andy Mallon" userId="8ed075f77b608d91" providerId="LiveId" clId="{58C91047-FC37-4BA0-8FBA-2513A43106E0}" dt="2020-03-30T12:29:58.745" v="171"/>
          <ac:spMkLst>
            <pc:docMk/>
            <pc:sldMk cId="1580806012" sldId="755"/>
            <ac:spMk id="2" creationId="{833FAEBE-F13D-4898-9076-9268D060BB67}"/>
          </ac:spMkLst>
        </pc:spChg>
        <pc:spChg chg="mod">
          <ac:chgData name="Andy Mallon" userId="8ed075f77b608d91" providerId="LiveId" clId="{58C91047-FC37-4BA0-8FBA-2513A43106E0}" dt="2020-03-30T12:29:48.863" v="169"/>
          <ac:spMkLst>
            <pc:docMk/>
            <pc:sldMk cId="1580806012" sldId="755"/>
            <ac:spMk id="3" creationId="{494E84AA-5EB7-49E2-957B-D4952AC640E1}"/>
          </ac:spMkLst>
        </pc:spChg>
      </pc:sldChg>
      <pc:sldChg chg="modSp add del setBg">
        <pc:chgData name="Andy Mallon" userId="8ed075f77b608d91" providerId="LiveId" clId="{58C91047-FC37-4BA0-8FBA-2513A43106E0}" dt="2020-03-30T12:29:34.040" v="165" actId="2696"/>
        <pc:sldMkLst>
          <pc:docMk/>
          <pc:sldMk cId="4278278174" sldId="755"/>
        </pc:sldMkLst>
        <pc:spChg chg="mod">
          <ac:chgData name="Andy Mallon" userId="8ed075f77b608d91" providerId="LiveId" clId="{58C91047-FC37-4BA0-8FBA-2513A43106E0}" dt="2020-03-30T12:28:43.094" v="162" actId="27636"/>
          <ac:spMkLst>
            <pc:docMk/>
            <pc:sldMk cId="4278278174" sldId="755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3066589051" sldId="756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2503113172" sldId="757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2598531124" sldId="758"/>
        </pc:sldMkLst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4278278174" sldId="759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4278278174" sldId="759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3482986239" sldId="760"/>
        </pc:sldMkLst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652045760" sldId="761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652045760" sldId="761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45643354" sldId="762"/>
        </pc:sldMkLst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1330190873" sldId="763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1330190873" sldId="763"/>
            <ac:spMk id="3" creationId="{00000000-0000-0000-0000-000000000000}"/>
          </ac:spMkLst>
        </pc:spChg>
      </pc:sldChg>
      <pc:sldChg chg="modSp add del">
        <pc:chgData name="Andy Mallon" userId="8ed075f77b608d91" providerId="LiveId" clId="{58C91047-FC37-4BA0-8FBA-2513A43106E0}" dt="2020-03-31T01:36:11.157" v="205"/>
        <pc:sldMkLst>
          <pc:docMk/>
          <pc:sldMk cId="1916245429" sldId="764"/>
        </pc:sldMkLst>
        <pc:spChg chg="mod">
          <ac:chgData name="Andy Mallon" userId="8ed075f77b608d91" providerId="LiveId" clId="{58C91047-FC37-4BA0-8FBA-2513A43106E0}" dt="2020-03-31T01:36:11.157" v="205"/>
          <ac:spMkLst>
            <pc:docMk/>
            <pc:sldMk cId="1916245429" sldId="764"/>
            <ac:spMk id="3" creationId="{00000000-0000-0000-0000-000000000000}"/>
          </ac:spMkLst>
        </pc:spChg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426902689" sldId="765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4289877996" sldId="766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595801078" sldId="767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3460032412" sldId="768"/>
        </pc:sldMkLst>
      </pc:sldChg>
      <pc:sldChg chg="add del">
        <pc:chgData name="Andy Mallon" userId="8ed075f77b608d91" providerId="LiveId" clId="{58C91047-FC37-4BA0-8FBA-2513A43106E0}" dt="2020-03-31T01:36:11.157" v="205"/>
        <pc:sldMkLst>
          <pc:docMk/>
          <pc:sldMk cId="1738343156" sldId="769"/>
        </pc:sldMkLst>
      </pc:sldChg>
      <pc:sldMasterChg chg="delSldLayout">
        <pc:chgData name="Andy Mallon" userId="8ed075f77b608d91" providerId="LiveId" clId="{58C91047-FC37-4BA0-8FBA-2513A43106E0}" dt="2020-03-30T12:29:34.041" v="166" actId="2696"/>
        <pc:sldMasterMkLst>
          <pc:docMk/>
          <pc:sldMasterMk cId="2951310049" sldId="2147483648"/>
        </pc:sldMasterMkLst>
        <pc:sldLayoutChg chg="del">
          <pc:chgData name="Andy Mallon" userId="8ed075f77b608d91" providerId="LiveId" clId="{58C91047-FC37-4BA0-8FBA-2513A43106E0}" dt="2020-03-30T12:29:34.041" v="166" actId="2696"/>
          <pc:sldLayoutMkLst>
            <pc:docMk/>
            <pc:sldMasterMk cId="2951310049" sldId="2147483648"/>
            <pc:sldLayoutMk cId="1968668671" sldId="2147483663"/>
          </pc:sldLayoutMkLst>
        </pc:sldLayoutChg>
      </pc:sldMasterChg>
    </pc:docChg>
  </pc:docChgLst>
  <pc:docChgLst>
    <pc:chgData name="Andy Mallon" userId="8ed075f77b608d91" providerId="LiveId" clId="{0EA33B6D-6D81-422D-9E35-945B87E48491}"/>
    <pc:docChg chg="undo custSel modSld">
      <pc:chgData name="Andy Mallon" userId="8ed075f77b608d91" providerId="LiveId" clId="{0EA33B6D-6D81-422D-9E35-945B87E48491}" dt="2020-03-31T03:48:04.230" v="76" actId="1076"/>
      <pc:docMkLst>
        <pc:docMk/>
      </pc:docMkLst>
      <pc:sldChg chg="addSp delSp modSp delAnim">
        <pc:chgData name="Andy Mallon" userId="8ed075f77b608d91" providerId="LiveId" clId="{0EA33B6D-6D81-422D-9E35-945B87E48491}" dt="2020-03-31T02:23:03.286" v="3" actId="1076"/>
        <pc:sldMkLst>
          <pc:docMk/>
          <pc:sldMk cId="3459647163" sldId="273"/>
        </pc:sldMkLst>
        <pc:picChg chg="del">
          <ac:chgData name="Andy Mallon" userId="8ed075f77b608d91" providerId="LiveId" clId="{0EA33B6D-6D81-422D-9E35-945B87E48491}" dt="2020-03-31T02:22:49.351" v="0" actId="478"/>
          <ac:picMkLst>
            <pc:docMk/>
            <pc:sldMk cId="3459647163" sldId="273"/>
            <ac:picMk id="5" creationId="{00000000-0000-0000-0000-000000000000}"/>
          </ac:picMkLst>
        </pc:picChg>
        <pc:picChg chg="add mod">
          <ac:chgData name="Andy Mallon" userId="8ed075f77b608d91" providerId="LiveId" clId="{0EA33B6D-6D81-422D-9E35-945B87E48491}" dt="2020-03-31T02:23:03.286" v="3" actId="1076"/>
          <ac:picMkLst>
            <pc:docMk/>
            <pc:sldMk cId="3459647163" sldId="273"/>
            <ac:picMk id="6" creationId="{43679D5F-08E8-41C0-B9B4-4D76245DBBF2}"/>
          </ac:picMkLst>
        </pc:picChg>
      </pc:sldChg>
      <pc:sldChg chg="addSp modSp">
        <pc:chgData name="Andy Mallon" userId="8ed075f77b608d91" providerId="LiveId" clId="{0EA33B6D-6D81-422D-9E35-945B87E48491}" dt="2020-03-31T02:39:36.075" v="66" actId="1076"/>
        <pc:sldMkLst>
          <pc:docMk/>
          <pc:sldMk cId="3499633639" sldId="297"/>
        </pc:sldMkLst>
        <pc:spChg chg="mod">
          <ac:chgData name="Andy Mallon" userId="8ed075f77b608d91" providerId="LiveId" clId="{0EA33B6D-6D81-422D-9E35-945B87E48491}" dt="2020-03-31T02:39:20.742" v="65" actId="313"/>
          <ac:spMkLst>
            <pc:docMk/>
            <pc:sldMk cId="3499633639" sldId="297"/>
            <ac:spMk id="3" creationId="{00000000-0000-0000-0000-000000000000}"/>
          </ac:spMkLst>
        </pc:spChg>
        <pc:picChg chg="add mod">
          <ac:chgData name="Andy Mallon" userId="8ed075f77b608d91" providerId="LiveId" clId="{0EA33B6D-6D81-422D-9E35-945B87E48491}" dt="2020-03-31T02:39:36.075" v="66" actId="1076"/>
          <ac:picMkLst>
            <pc:docMk/>
            <pc:sldMk cId="3499633639" sldId="297"/>
            <ac:picMk id="4" creationId="{2C763E23-B628-40F9-8324-D6D8D0CBBE0C}"/>
          </ac:picMkLst>
        </pc:picChg>
      </pc:sldChg>
      <pc:sldChg chg="addSp delSp modSp delAnim">
        <pc:chgData name="Andy Mallon" userId="8ed075f77b608d91" providerId="LiveId" clId="{0EA33B6D-6D81-422D-9E35-945B87E48491}" dt="2020-03-31T02:58:55.757" v="72" actId="1076"/>
        <pc:sldMkLst>
          <pc:docMk/>
          <pc:sldMk cId="299247234" sldId="341"/>
        </pc:sldMkLst>
        <pc:spChg chg="del">
          <ac:chgData name="Andy Mallon" userId="8ed075f77b608d91" providerId="LiveId" clId="{0EA33B6D-6D81-422D-9E35-945B87E48491}" dt="2020-03-31T02:58:40.687" v="68"/>
          <ac:spMkLst>
            <pc:docMk/>
            <pc:sldMk cId="299247234" sldId="341"/>
            <ac:spMk id="3" creationId="{7B39C745-6BD8-4261-8F33-FDADD0663464}"/>
          </ac:spMkLst>
        </pc:spChg>
        <pc:spChg chg="add del mod">
          <ac:chgData name="Andy Mallon" userId="8ed075f77b608d91" providerId="LiveId" clId="{0EA33B6D-6D81-422D-9E35-945B87E48491}" dt="2020-03-31T02:58:46.598" v="70" actId="478"/>
          <ac:spMkLst>
            <pc:docMk/>
            <pc:sldMk cId="299247234" sldId="341"/>
            <ac:spMk id="8" creationId="{F6A90911-C5EA-4D7A-9CE0-0F9DE86E7100}"/>
          </ac:spMkLst>
        </pc:spChg>
        <pc:picChg chg="add del mod">
          <ac:chgData name="Andy Mallon" userId="8ed075f77b608d91" providerId="LiveId" clId="{0EA33B6D-6D81-422D-9E35-945B87E48491}" dt="2020-03-31T02:58:43.412" v="69" actId="478"/>
          <ac:picMkLst>
            <pc:docMk/>
            <pc:sldMk cId="299247234" sldId="341"/>
            <ac:picMk id="5" creationId="{C5A00F26-4956-4A07-82B6-83D427264D3F}"/>
          </ac:picMkLst>
        </pc:picChg>
        <pc:picChg chg="del">
          <ac:chgData name="Andy Mallon" userId="8ed075f77b608d91" providerId="LiveId" clId="{0EA33B6D-6D81-422D-9E35-945B87E48491}" dt="2020-03-31T02:58:34.842" v="67" actId="478"/>
          <ac:picMkLst>
            <pc:docMk/>
            <pc:sldMk cId="299247234" sldId="341"/>
            <ac:picMk id="6" creationId="{4F17C031-EAF1-4335-BDCD-D20A4824F589}"/>
          </ac:picMkLst>
        </pc:picChg>
        <pc:picChg chg="add mod">
          <ac:chgData name="Andy Mallon" userId="8ed075f77b608d91" providerId="LiveId" clId="{0EA33B6D-6D81-422D-9E35-945B87E48491}" dt="2020-03-31T02:58:55.757" v="72" actId="1076"/>
          <ac:picMkLst>
            <pc:docMk/>
            <pc:sldMk cId="299247234" sldId="341"/>
            <ac:picMk id="10" creationId="{3714DD16-6AF2-40CF-B342-43FC9B223251}"/>
          </ac:picMkLst>
        </pc:picChg>
      </pc:sldChg>
      <pc:sldChg chg="addSp delSp modSp delAnim">
        <pc:chgData name="Andy Mallon" userId="8ed075f77b608d91" providerId="LiveId" clId="{0EA33B6D-6D81-422D-9E35-945B87E48491}" dt="2020-03-31T03:48:04.230" v="76" actId="1076"/>
        <pc:sldMkLst>
          <pc:docMk/>
          <pc:sldMk cId="2216982568" sldId="342"/>
        </pc:sldMkLst>
        <pc:spChg chg="add del mod">
          <ac:chgData name="Andy Mallon" userId="8ed075f77b608d91" providerId="LiveId" clId="{0EA33B6D-6D81-422D-9E35-945B87E48491}" dt="2020-03-31T03:47:53.309" v="74" actId="478"/>
          <ac:spMkLst>
            <pc:docMk/>
            <pc:sldMk cId="2216982568" sldId="342"/>
            <ac:spMk id="4" creationId="{3A5ACCDF-B9DF-4FCD-8994-B610D8E6AB78}"/>
          </ac:spMkLst>
        </pc:spChg>
        <pc:picChg chg="add mod">
          <ac:chgData name="Andy Mallon" userId="8ed075f77b608d91" providerId="LiveId" clId="{0EA33B6D-6D81-422D-9E35-945B87E48491}" dt="2020-03-31T03:48:04.230" v="76" actId="1076"/>
          <ac:picMkLst>
            <pc:docMk/>
            <pc:sldMk cId="2216982568" sldId="342"/>
            <ac:picMk id="6" creationId="{98FF3141-EB22-4348-A857-E0AE92533E92}"/>
          </ac:picMkLst>
        </pc:picChg>
        <pc:picChg chg="del">
          <ac:chgData name="Andy Mallon" userId="8ed075f77b608d91" providerId="LiveId" clId="{0EA33B6D-6D81-422D-9E35-945B87E48491}" dt="2020-03-31T03:47:49.478" v="73" actId="478"/>
          <ac:picMkLst>
            <pc:docMk/>
            <pc:sldMk cId="2216982568" sldId="342"/>
            <ac:picMk id="13" creationId="{A7DD82B5-E3FA-45F7-AD32-647D638C3E16}"/>
          </ac:picMkLst>
        </pc:picChg>
      </pc:sldChg>
      <pc:sldChg chg="addSp delSp modSp delAnim">
        <pc:chgData name="Andy Mallon" userId="8ed075f77b608d91" providerId="LiveId" clId="{0EA33B6D-6D81-422D-9E35-945B87E48491}" dt="2020-03-31T02:27:13.177" v="6" actId="1076"/>
        <pc:sldMkLst>
          <pc:docMk/>
          <pc:sldMk cId="1330190873" sldId="763"/>
        </pc:sldMkLst>
        <pc:picChg chg="add mod">
          <ac:chgData name="Andy Mallon" userId="8ed075f77b608d91" providerId="LiveId" clId="{0EA33B6D-6D81-422D-9E35-945B87E48491}" dt="2020-03-31T02:27:13.177" v="6" actId="1076"/>
          <ac:picMkLst>
            <pc:docMk/>
            <pc:sldMk cId="1330190873" sldId="763"/>
            <ac:picMk id="5" creationId="{CAB5A3C9-3A5A-4E32-9378-630C4C3F18B8}"/>
          </ac:picMkLst>
        </pc:picChg>
        <pc:picChg chg="del">
          <ac:chgData name="Andy Mallon" userId="8ed075f77b608d91" providerId="LiveId" clId="{0EA33B6D-6D81-422D-9E35-945B87E48491}" dt="2020-03-31T02:26:59.863" v="4" actId="478"/>
          <ac:picMkLst>
            <pc:docMk/>
            <pc:sldMk cId="1330190873" sldId="763"/>
            <ac:picMk id="1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30/03/2020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132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86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stuff in the quotes</a:t>
            </a:r>
            <a:r>
              <a:rPr lang="en-US" baseline="0" dirty="0"/>
              <a:t> isn’t red!!</a:t>
            </a:r>
          </a:p>
          <a:p>
            <a:r>
              <a:rPr lang="en-US" baseline="0" dirty="0"/>
              <a:t>Especially great for multi-tenant hosting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180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157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094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333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8902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great for attribution of code that you grabbed from the </a:t>
            </a:r>
            <a:r>
              <a:rPr lang="en-US" dirty="0" err="1"/>
              <a:t>interwebz</a:t>
            </a:r>
            <a:endParaRPr lang="en-US" dirty="0"/>
          </a:p>
          <a:p>
            <a:r>
              <a:rPr lang="en-US" dirty="0"/>
              <a:t>Also</a:t>
            </a:r>
            <a:r>
              <a:rPr lang="en-US" baseline="0" dirty="0"/>
              <a:t> great for pointing at a wiki or internal documentation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099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difference</a:t>
            </a:r>
            <a:r>
              <a:rPr lang="en-US" baseline="0" dirty="0"/>
              <a:t> between Chrome &amp; SSMS is that dragging a tab OUT will create another full window of Chrome, complete with menu bars, etc.  </a:t>
            </a:r>
            <a:br>
              <a:rPr lang="en-US" baseline="0" dirty="0"/>
            </a:br>
            <a:r>
              <a:rPr lang="en-US" baseline="0" dirty="0"/>
              <a:t>In SSMS, your tab literally floats outside the existing SSMS. Both your “main” SSMS and your floating tab are in focus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387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987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10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93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4736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HUGE for DBAs</a:t>
            </a:r>
            <a:r>
              <a:rPr lang="en-US" baseline="0" dirty="0"/>
              <a:t> who are debugging permissions issues.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829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see most presenters using this, but I love it anytime I’m working on my teeny tiny 13” laptop</a:t>
            </a:r>
            <a:r>
              <a:rPr lang="en-US" baseline="0" dirty="0"/>
              <a:t> screen.</a:t>
            </a:r>
          </a:p>
          <a:p>
            <a:r>
              <a:rPr lang="en-US" baseline="0" dirty="0"/>
              <a:t>NOTE: This won’t affect tabs already open. You’ll need to open a new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968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</a:t>
            </a:r>
            <a:r>
              <a:rPr lang="en-US" baseline="0" dirty="0"/>
              <a:t> is available for both “Results to Grid” and “Results to Text” … With “Results to Text” it will appear on your Results tab. With “Results to Grid” it will appear on the Messages tab.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13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what it looks like every time I quit SSMS.  About once per year, I actually want to save something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645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to SQL 2016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280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OK… so… WHY</a:t>
            </a:r>
            <a:r>
              <a:rPr lang="en-US" baseline="0" dirty="0"/>
              <a:t> would you want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740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fun and games</a:t>
            </a:r>
            <a:r>
              <a:rPr lang="en-US" baseline="0" dirty="0"/>
              <a:t> until someone tries to DELETE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656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all installed SQL Server services, plus startup</a:t>
            </a:r>
            <a:r>
              <a:rPr lang="en-US" baseline="0" dirty="0"/>
              <a:t> time. </a:t>
            </a:r>
          </a:p>
          <a:p>
            <a:r>
              <a:rPr lang="en-US" baseline="0" dirty="0"/>
              <a:t>Will include SSIS, SSAS, SSRS, Full-Text search,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264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212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DBAs and Developers</a:t>
            </a:r>
            <a:r>
              <a:rPr lang="en-US" baseline="0" dirty="0"/>
              <a:t> use Windows, too. We’re not going to pigeonhole ourselves by just looking at database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66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82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24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717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065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6015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“God Mode”</a:t>
            </a:r>
          </a:p>
          <a:p>
            <a:r>
              <a:rPr lang="en-US" dirty="0"/>
              <a:t>Somehow,</a:t>
            </a:r>
            <a:r>
              <a:rPr lang="en-US" baseline="0" dirty="0"/>
              <a:t> I missed that this has been a feature since Windows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251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882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can run SSMS as</a:t>
            </a:r>
            <a:r>
              <a:rPr lang="en-US" baseline="0" dirty="0"/>
              <a:t> a different user, and use trusted authentication.  Multiple domain accounts? Multiple domains?</a:t>
            </a:r>
            <a:br>
              <a:rPr lang="en-US" baseline="0" dirty="0"/>
            </a:br>
            <a:r>
              <a:rPr lang="en-US" baseline="0" dirty="0"/>
              <a:t>I have two domain accounts at work: “</a:t>
            </a:r>
            <a:r>
              <a:rPr lang="en-US" baseline="0" dirty="0" err="1"/>
              <a:t>amallon</a:t>
            </a:r>
            <a:r>
              <a:rPr lang="en-US" baseline="0" dirty="0"/>
              <a:t>” and “</a:t>
            </a:r>
            <a:r>
              <a:rPr lang="en-US" baseline="0" dirty="0" err="1"/>
              <a:t>amallon.admin</a:t>
            </a:r>
            <a:r>
              <a:rPr lang="en-US" baseline="0" dirty="0"/>
              <a:t>”. </a:t>
            </a:r>
          </a:p>
          <a:p>
            <a:endParaRPr lang="en-US" baseline="0" dirty="0"/>
          </a:p>
          <a:p>
            <a:r>
              <a:rPr lang="en-US" baseline="0" dirty="0"/>
              <a:t>This is also a great example of how consistent Microsoft is in the UI design. Where’s Allan Hirt?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14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Allows you to interact with another machine from the PowerShell prompt on your machine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1831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371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589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will be a bunch</a:t>
            </a:r>
            <a:r>
              <a:rPr lang="en-US" baseline="0" dirty="0"/>
              <a:t> of stuff in the output.  Look for “</a:t>
            </a:r>
            <a:r>
              <a:rPr lang="en-US" baseline="0" dirty="0" err="1"/>
              <a:t>SeLockMemoryPrivilege</a:t>
            </a:r>
            <a:r>
              <a:rPr lang="en-US" baseline="0" dirty="0"/>
              <a:t>” … if it’s not there, that means it’s not enabled.</a:t>
            </a:r>
          </a:p>
          <a:p>
            <a:r>
              <a:rPr lang="en-US" baseline="0" dirty="0"/>
              <a:t>You can also check for “</a:t>
            </a:r>
            <a:r>
              <a:rPr lang="en-US" baseline="0" dirty="0" err="1"/>
              <a:t>SeManageVolumePrivilege</a:t>
            </a:r>
            <a:r>
              <a:rPr lang="en-US" baseline="0" dirty="0"/>
              <a:t>” – “Manage Volume Maintenance Tasks” – The permission necessary for Instant File Initialization (IFI)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734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want to do this before planned maintenance,</a:t>
            </a:r>
            <a:r>
              <a:rPr lang="en-US" baseline="0" dirty="0"/>
              <a:t> rather than killing sessions</a:t>
            </a:r>
          </a:p>
          <a:p>
            <a:r>
              <a:rPr lang="en-US" baseline="0" dirty="0"/>
              <a:t>Useful during an emergency, too…letting user connections bleed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8800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08184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80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</a:t>
            </a:r>
            <a:r>
              <a:rPr lang="en-US" baseline="0" dirty="0"/>
              <a:t> QUIZ…  One at a time, who knows what these do?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98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that one isn’t SSMS, its 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44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61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797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9A04C5-9DE5-4446-B695-AEC521FFAB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478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4460834"/>
          </a:xfrm>
        </p:spPr>
        <p:txBody>
          <a:bodyPr/>
          <a:lstStyle>
            <a:lvl1pPr>
              <a:buClr>
                <a:srgbClr val="CC0000"/>
              </a:buClr>
              <a:defRPr/>
            </a:lvl1pPr>
            <a:lvl2pPr>
              <a:buClr>
                <a:srgbClr val="CC0000"/>
              </a:buClr>
              <a:defRPr/>
            </a:lvl2pPr>
            <a:lvl3pPr>
              <a:buClr>
                <a:srgbClr val="CC0000"/>
              </a:buClr>
              <a:defRPr/>
            </a:lvl3pPr>
            <a:lvl4pPr>
              <a:buClr>
                <a:srgbClr val="CC0000"/>
              </a:buClr>
              <a:defRPr/>
            </a:lvl4pPr>
            <a:lvl5pPr>
              <a:buClr>
                <a:srgbClr val="CC0000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139001-ACC8-46C7-A151-7BCEC335B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954B41-4E60-4EE2-846C-46020DB3C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7027189-54F9-455A-A8CD-2096F9E54446}"/>
              </a:ext>
            </a:extLst>
          </p:cNvPr>
          <p:cNvSpPr txBox="1">
            <a:spLocks/>
          </p:cNvSpPr>
          <p:nvPr userDrawn="1"/>
        </p:nvSpPr>
        <p:spPr>
          <a:xfrm>
            <a:off x="2317826" y="805899"/>
            <a:ext cx="9381759" cy="513048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600" kern="1200">
                <a:solidFill>
                  <a:schemeClr val="tx1"/>
                </a:solidFill>
                <a:latin typeface="gatebase Medium" panose="00000500000000000000" charset="0"/>
                <a:ea typeface="+mj-ea"/>
                <a:cs typeface="+mj-cs"/>
              </a:defRPr>
            </a:lvl1pPr>
            <a:extLst/>
          </a:lstStyle>
          <a:p>
            <a:pPr defTabSz="914400" latinLnBrk="1"/>
            <a:r>
              <a:rPr lang="en-US" sz="2500" dirty="0"/>
              <a:t>Shortcuts from an impatient DBA</a:t>
            </a:r>
          </a:p>
        </p:txBody>
      </p:sp>
    </p:spTree>
    <p:extLst>
      <p:ext uri="{BB962C8B-B14F-4D97-AF65-F5344CB8AC3E}">
        <p14:creationId xmlns:p14="http://schemas.microsoft.com/office/powerpoint/2010/main" val="438411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243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46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  <a:prstGeom prst="rect">
            <a:avLst/>
          </a:prstGeo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2450306"/>
            <a:ext cx="9497484" cy="3940179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32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1" hangingPunct="1"/>
            <a:r>
              <a:rPr lang="en-US" dirty="0"/>
              <a:t>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913D4C-082A-47E8-82C6-BA923C3F2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2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1" hangingPunct="1"/>
            <a:r>
              <a:rPr lang="en-US" dirty="0"/>
              <a:t>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6FC6C03-0C3C-4903-8123-5FAEFB179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B2DCCE-15A0-4DF1-97C9-DF54D430C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</a:blip>
          <a:srcRect r="22917" b="38920"/>
          <a:stretch/>
        </p:blipFill>
        <p:spPr>
          <a:xfrm>
            <a:off x="4954511" y="2788148"/>
            <a:ext cx="7358574" cy="418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8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8487" y="113639"/>
            <a:ext cx="9370891" cy="1341120"/>
          </a:xfrm>
        </p:spPr>
        <p:txBody>
          <a:bodyPr anchor="b">
            <a:normAutofit/>
          </a:bodyPr>
          <a:lstStyle>
            <a:lvl1pPr eaLnBrk="1" latinLnBrk="0" hangingPunct="1">
              <a:defRPr kumimoji="0" sz="4800"/>
            </a:lvl1pPr>
            <a:extLst/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>
            <a:lvl1pPr>
              <a:buClr>
                <a:srgbClr val="CC0000"/>
              </a:buClr>
              <a:defRPr/>
            </a:lvl1pPr>
            <a:lvl2pPr>
              <a:buClr>
                <a:srgbClr val="CC0000"/>
              </a:buClr>
              <a:defRPr/>
            </a:lvl2pPr>
            <a:lvl3pPr>
              <a:buClr>
                <a:srgbClr val="CC0000"/>
              </a:buClr>
              <a:defRPr/>
            </a:lvl3pPr>
            <a:lvl4pPr>
              <a:buClr>
                <a:srgbClr val="CC0000"/>
              </a:buClr>
              <a:defRPr/>
            </a:lvl4pPr>
            <a:lvl5pPr>
              <a:buClr>
                <a:srgbClr val="CC0000"/>
              </a:buClr>
              <a:defRPr/>
            </a:lvl5pPr>
          </a:lstStyle>
          <a:p>
            <a:pPr lvl="0" eaLnBrk="1" latinLnBrk="1" hangingPunct="1"/>
            <a:r>
              <a:rPr lang="en-US" dirty="0"/>
              <a:t>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>
            <a:lvl1pPr>
              <a:buClr>
                <a:srgbClr val="CC0000"/>
              </a:buClr>
              <a:defRPr/>
            </a:lvl1pPr>
            <a:lvl2pPr>
              <a:buClr>
                <a:srgbClr val="CC0000"/>
              </a:buClr>
              <a:defRPr/>
            </a:lvl2pPr>
            <a:lvl3pPr>
              <a:buClr>
                <a:srgbClr val="CC0000"/>
              </a:buClr>
              <a:defRPr/>
            </a:lvl3pPr>
            <a:lvl4pPr>
              <a:buClr>
                <a:srgbClr val="CC0000"/>
              </a:buClr>
              <a:defRPr/>
            </a:lvl4pPr>
            <a:lvl5pPr>
              <a:buClr>
                <a:srgbClr val="CC0000"/>
              </a:buClr>
              <a:defRPr/>
            </a:lvl5pPr>
          </a:lstStyle>
          <a:p>
            <a:pPr lvl="0" eaLnBrk="1" latinLnBrk="1" hangingPunct="1"/>
            <a:r>
              <a:rPr lang="en-US" dirty="0"/>
              <a:t>Edit Master text styles</a:t>
            </a:r>
          </a:p>
          <a:p>
            <a:pPr lvl="1" eaLnBrk="1" latinLnBrk="1" hangingPunct="1"/>
            <a:r>
              <a:rPr lang="en-US" dirty="0"/>
              <a:t>Second level</a:t>
            </a:r>
          </a:p>
          <a:p>
            <a:pPr lvl="2" eaLnBrk="1" latinLnBrk="1" hangingPunct="1"/>
            <a:r>
              <a:rPr lang="en-US" dirty="0"/>
              <a:t>Third level</a:t>
            </a:r>
          </a:p>
          <a:p>
            <a:pPr lvl="3" eaLnBrk="1" latinLnBrk="1" hangingPunct="1"/>
            <a:r>
              <a:rPr lang="en-US" dirty="0"/>
              <a:t>Fourth level</a:t>
            </a:r>
          </a:p>
          <a:p>
            <a:pPr lvl="4" eaLnBrk="1" latinLnBrk="1" hangingPunct="1"/>
            <a:r>
              <a:rPr lang="en-US" dirty="0"/>
              <a:t>Fifth level</a:t>
            </a:r>
            <a:endParaRPr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rgbClr val="CC0000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rgbClr val="CC0000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2749D19-4BDB-493C-99E4-35F689C95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8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pPr eaLnBrk="1" latinLnBrk="1" hangingPunct="1"/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303D7C-A80B-407E-9F4F-8FC9B12E87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09" y="901688"/>
            <a:ext cx="1693732" cy="3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9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9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ss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728F8C1-26CA-4A79-885D-46DE16830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r="23310" b="38738"/>
          <a:stretch/>
        </p:blipFill>
        <p:spPr>
          <a:xfrm>
            <a:off x="4954511" y="2788148"/>
            <a:ext cx="7320996" cy="42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1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30/03/2020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12BFA47-DF90-4CBF-BDD4-28E6C48E88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r="22392" b="38829"/>
          <a:stretch/>
        </p:blipFill>
        <p:spPr>
          <a:xfrm>
            <a:off x="4954511" y="2788148"/>
            <a:ext cx="7408678" cy="4195112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2379945" y="94850"/>
            <a:ext cx="9304054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737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1"/>
          </a:solidFill>
          <a:latin typeface="gatebase Medium" panose="00000500000000000000" charset="0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rgbClr val="CC0000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rgbClr val="CC0000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rgbClr val="CC0000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rgbClr val="CC0000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rgbClr val="CC0000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Roboto" panose="020B0604020202020204" charset="0"/>
          <a:ea typeface="Roboto" panose="020B0604020202020204" charset="0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am2.co/RemapSSMS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.svg"/><Relationship Id="rId12" Type="http://schemas.openxmlformats.org/officeDocument/2006/relationships/image" Target="../media/image1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11" Type="http://schemas.openxmlformats.org/officeDocument/2006/relationships/image" Target="../media/image4.svg"/><Relationship Id="rId5" Type="http://schemas.openxmlformats.org/officeDocument/2006/relationships/image" Target="../media/image10.jp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agicGuid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dklee.net/2015/11/30/summon-blue-screens-of-death-for-testing-purposes-only-of-course/" TargetMode="Externa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sv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thomaslarock.com/2016/01/pause-sql-server-service-before-restarting/" TargetMode="External"/><Relationship Id="rId3" Type="http://schemas.openxmlformats.org/officeDocument/2006/relationships/hyperlink" Target="http://am2.co/RemapSSMS" TargetMode="External"/><Relationship Id="rId7" Type="http://schemas.openxmlformats.org/officeDocument/2006/relationships/hyperlink" Target="http://www.davidklee.net/2015/11/30/summon-blue-screens-of-death-for-testing-purposes-only-of-course/" TargetMode="External"/><Relationship Id="rId2" Type="http://schemas.openxmlformats.org/officeDocument/2006/relationships/hyperlink" Target="https://amtwo.co/shortcuts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bit.ly/MagicGuids" TargetMode="External"/><Relationship Id="rId5" Type="http://schemas.openxmlformats.org/officeDocument/2006/relationships/hyperlink" Target="https://github.com/kevcunnane/ssmskeymap" TargetMode="External"/><Relationship Id="rId4" Type="http://schemas.openxmlformats.org/officeDocument/2006/relationships/hyperlink" Target="https://amtwo.co/shortcuts-pp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6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10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Keyboard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2396177"/>
            <a:ext cx="5181600" cy="435816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Ctrl + (Shift +) Tab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R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L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M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(K,U) / Ctrl + (K,C)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Shift + Alt + Enter 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Ctrl + 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5994400" y="2396174"/>
            <a:ext cx="6197600" cy="435816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000" dirty="0"/>
              <a:t>Switch Tabs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Show/ hide Results pane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Get estimated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Include actual execution plan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Un/Comment selected text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Toggle full screen</a:t>
            </a:r>
          </a:p>
          <a:p>
            <a:pPr>
              <a:lnSpc>
                <a:spcPct val="80000"/>
              </a:lnSpc>
            </a:pPr>
            <a:r>
              <a:rPr lang="en-US" sz="3000" dirty="0"/>
              <a:t>Database-selection dropdown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24674" y="1440493"/>
            <a:ext cx="8337343" cy="6450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(the ones you might already know)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2F5008-794E-4395-A226-022B5F31CEF0}"/>
              </a:ext>
            </a:extLst>
          </p:cNvPr>
          <p:cNvSpPr txBox="1">
            <a:spLocks/>
          </p:cNvSpPr>
          <p:nvPr/>
        </p:nvSpPr>
        <p:spPr>
          <a:xfrm>
            <a:off x="812800" y="5690870"/>
            <a:ext cx="10566400" cy="576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26709" marR="0" lvl="0" indent="-426709" algn="l" defTabSz="457200" rtl="0" eaLnBrk="1" fontAlgn="auto" latinLnBrk="0" hangingPunct="1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CC0000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panose="020B0604020202020204"/>
                <a:ea typeface="+mn-ea"/>
                <a:cs typeface="+mn-cs"/>
              </a:rPr>
              <a:t>Up, Up, Down, Down, Left, Right, Left, Right, B, A, Start</a:t>
            </a:r>
          </a:p>
        </p:txBody>
      </p:sp>
    </p:spTree>
    <p:extLst>
      <p:ext uri="{BB962C8B-B14F-4D97-AF65-F5344CB8AC3E}">
        <p14:creationId xmlns:p14="http://schemas.microsoft.com/office/powerpoint/2010/main" val="250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84A-CB39-455C-BDBE-2DF9ECC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3" y="1803796"/>
            <a:ext cx="7157087" cy="44731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1DB32F-B5F8-4512-A1C9-616D0E725D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3429001"/>
            <a:ext cx="4225925" cy="1341120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3000" dirty="0"/>
              <a:t>30 free lives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D62E2A0-719D-4EF3-BB96-4BF27A5B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726284-CB9F-4942-824D-4900F040C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93" y="325402"/>
            <a:ext cx="12225918" cy="110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More SSMS </a:t>
            </a:r>
            <a:b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keyboard shortcuts</a:t>
            </a:r>
            <a:b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(the ones you might not know)</a:t>
            </a:r>
          </a:p>
        </p:txBody>
      </p:sp>
    </p:spTree>
    <p:extLst>
      <p:ext uri="{BB962C8B-B14F-4D97-AF65-F5344CB8AC3E}">
        <p14:creationId xmlns:p14="http://schemas.microsoft.com/office/powerpoint/2010/main" val="3254904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 + SHIFT +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4828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Clipboard ring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Pasting the less-than-most-recent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Never lose something that only existed on your clipboard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Last 15 clipboard entries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6AD29C-765C-4251-8FE4-D8C70AA9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12" y="4161434"/>
            <a:ext cx="68199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78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339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 to BEGIN/END</a:t>
            </a:r>
          </a:p>
          <a:p>
            <a:pPr lvl="1"/>
            <a:r>
              <a:rPr lang="en-US" dirty="0"/>
              <a:t>Put cursor next to a BEGIN, then Ctrl + ] to bring you to corresponding END</a:t>
            </a:r>
          </a:p>
          <a:p>
            <a:pPr lvl="1"/>
            <a:r>
              <a:rPr lang="en-US" dirty="0"/>
              <a:t>Also works with parentheses,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3DE32-4EE6-4F95-AE90-41DD0C30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4281074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11" y="3282148"/>
            <a:ext cx="7011378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CTRL + SHIFT + 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142510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Template Replacement</a:t>
            </a:r>
          </a:p>
          <a:p>
            <a:pPr lvl="1"/>
            <a:r>
              <a:rPr lang="en-US" dirty="0"/>
              <a:t>Using templates for saved/reusable scripts</a:t>
            </a:r>
          </a:p>
          <a:p>
            <a:pPr lvl="1"/>
            <a:r>
              <a:rPr lang="en-US" dirty="0"/>
              <a:t>&lt;label, datatype, default value&gt;</a:t>
            </a:r>
          </a:p>
          <a:p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3276633"/>
            <a:ext cx="7621064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4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4897952" cy="486226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816" y="1847143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7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365F8D-91D1-49EF-BDB2-CC6F4AAAE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8791"/>
            <a:ext cx="7575081" cy="4260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SSMS Query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4876996" cy="48370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3 Built-in, non-customizable</a:t>
            </a:r>
          </a:p>
          <a:p>
            <a:r>
              <a:rPr lang="en-US" dirty="0"/>
              <a:t>9 customizable shortcuts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 frequent queries quickly</a:t>
            </a:r>
          </a:p>
          <a:p>
            <a:r>
              <a:rPr lang="en-US" dirty="0"/>
              <a:t>Highlight text, then use shortcut key combination</a:t>
            </a:r>
          </a:p>
          <a:p>
            <a:endParaRPr lang="en-US" dirty="0"/>
          </a:p>
          <a:p>
            <a:r>
              <a:rPr lang="en-US" dirty="0"/>
              <a:t>SELECT TOP 10 * FROM</a:t>
            </a:r>
          </a:p>
          <a:p>
            <a:pPr lvl="1"/>
            <a:r>
              <a:rPr lang="en-US" dirty="0"/>
              <a:t>Highlight table name, </a:t>
            </a:r>
            <a:br>
              <a:rPr lang="en-US" dirty="0"/>
            </a:br>
            <a:r>
              <a:rPr lang="en-US" dirty="0"/>
              <a:t>hit Ctrl+3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24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ALT + SHIFT + Arrow</a:t>
            </a:r>
            <a:br>
              <a:rPr lang="en-US"/>
            </a:br>
            <a:r>
              <a:rPr lang="en-US"/>
              <a:t>ALT +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Block highlighting / vertical highlighting</a:t>
            </a:r>
          </a:p>
          <a:p>
            <a:pPr lvl="1"/>
            <a:r>
              <a:rPr lang="en-US"/>
              <a:t>Easily edit a column of text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590937C-884F-4932-811F-0B935D74E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3557041"/>
            <a:ext cx="7867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65FC1-854A-4DBE-BD96-6DEE4479585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2"/>
            </p:custDataLst>
          </p:nvPr>
        </p:nvSpPr>
        <p:spPr>
          <a:xfrm>
            <a:off x="883920" y="822960"/>
            <a:ext cx="6766560" cy="33223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938C6-E3F4-42C5-871D-EFBE78B30F2F}"/>
              </a:ext>
            </a:extLst>
          </p:cNvPr>
          <p:cNvSpPr txBox="1"/>
          <p:nvPr/>
        </p:nvSpPr>
        <p:spPr>
          <a:xfrm>
            <a:off x="883920" y="1560126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Shortcuts From An Impatient DBA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48B3B-2E71-4976-A99D-C6A3A45E7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7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SSMS shortcuts &amp; tricks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43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Remapping SSMS Shortcuts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588000" cy="4358165"/>
          </a:xfrm>
        </p:spPr>
        <p:txBody>
          <a:bodyPr>
            <a:normAutofit/>
          </a:bodyPr>
          <a:lstStyle/>
          <a:p>
            <a:r>
              <a:rPr lang="en-US" dirty="0"/>
              <a:t>You can </a:t>
            </a:r>
            <a:r>
              <a:rPr lang="en-US" b="1" dirty="0"/>
              <a:t>customize</a:t>
            </a:r>
            <a:r>
              <a:rPr lang="en-US" dirty="0"/>
              <a:t> keyboard shortcuts, for virtually every action in SSMS</a:t>
            </a:r>
          </a:p>
          <a:p>
            <a:endParaRPr lang="en-US" dirty="0"/>
          </a:p>
          <a:p>
            <a:r>
              <a:rPr lang="en-US" sz="3600" dirty="0">
                <a:hlinkClick r:id="rId2"/>
              </a:rPr>
              <a:t>am2.co/RemapSSMS</a:t>
            </a:r>
            <a:endParaRPr lang="en-US" sz="3600" dirty="0"/>
          </a:p>
          <a:p>
            <a:endParaRPr lang="en-US" dirty="0"/>
          </a:p>
        </p:txBody>
      </p:sp>
      <p:pic>
        <p:nvPicPr>
          <p:cNvPr id="10" name="Picture 2" descr="https://www.am2.co/wp-content/uploads/CloseTab-1024x863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12" y="1803400"/>
            <a:ext cx="5170651" cy="4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72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SSMS has a web browser built-in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in your comments are clickable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65" y="2918019"/>
            <a:ext cx="7950319" cy="39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85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Studio Drag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7664605" cy="432308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Drag-drop a tab in SSMS to re-order</a:t>
            </a:r>
          </a:p>
          <a:p>
            <a:r>
              <a:rPr lang="en-US" dirty="0">
                <a:sym typeface="Wingdings" panose="05000000000000000000" pitchFamily="2" charset="2"/>
              </a:rPr>
              <a:t>Drag a tab out of SSMS to float/undock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Also </a:t>
            </a:r>
            <a:r>
              <a:rPr lang="en-US" dirty="0" err="1">
                <a:sym typeface="Wingdings" panose="05000000000000000000" pitchFamily="2" charset="2"/>
              </a:rPr>
              <a:t>WindowFloat</a:t>
            </a:r>
            <a:r>
              <a:rPr lang="en-US" dirty="0">
                <a:sym typeface="Wingdings" panose="05000000000000000000" pitchFamily="2" charset="2"/>
              </a:rPr>
              <a:t> from the menu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Chrome, IE/Edge, and other apps with tabbed UIs offer similar behavior 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481469" y="1505744"/>
            <a:ext cx="3912662" cy="5359400"/>
            <a:chOff x="7431551" y="0"/>
            <a:chExt cx="5006723" cy="6858000"/>
          </a:xfrm>
        </p:grpSpPr>
        <p:pic>
          <p:nvPicPr>
            <p:cNvPr id="8" name="Picture 2" descr="https://thelujonmagazine.files.wordpress.com/2015/02/bianca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551" y="0"/>
              <a:ext cx="4760449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846256" y="6514547"/>
              <a:ext cx="4592018" cy="27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Bianca del Rio     Image from </a:t>
              </a:r>
              <a:r>
                <a:rPr kumimoji="0" 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Lujon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Magazine      http://go.am2.co/1XKDbNR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06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the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784832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Drag “Columns” folder from Object Explorer to list all column </a:t>
            </a:r>
            <a:r>
              <a:rPr lang="en-US">
                <a:sym typeface="Wingdings" panose="05000000000000000000" pitchFamily="2" charset="2"/>
              </a:rPr>
              <a:t>names </a:t>
            </a:r>
          </a:p>
          <a:p>
            <a:r>
              <a:rPr lang="en-US">
                <a:sym typeface="Wingdings" panose="05000000000000000000" pitchFamily="2" charset="2"/>
              </a:rPr>
              <a:t>This </a:t>
            </a:r>
            <a:r>
              <a:rPr lang="en-US" dirty="0">
                <a:sym typeface="Wingdings" panose="05000000000000000000" pitchFamily="2" charset="2"/>
              </a:rPr>
              <a:t>doesn’t work with every folder in Object Explorer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79D5F-08E8-41C0-B9B4-4D76245DB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74" y="3350251"/>
            <a:ext cx="9064052" cy="439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47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Comment out your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1"/>
            <a:ext cx="10871200" cy="21562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More easily comment/uncomment long comments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/*</a:t>
            </a:r>
            <a:r>
              <a:rPr lang="en-US" dirty="0">
                <a:sym typeface="Wingdings" panose="05000000000000000000" pitchFamily="2" charset="2"/>
              </a:rPr>
              <a:t> to start the comment,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--*/</a:t>
            </a:r>
            <a:r>
              <a:rPr lang="en-US" dirty="0">
                <a:sym typeface="Wingdings" panose="05000000000000000000" pitchFamily="2" charset="2"/>
              </a:rPr>
              <a:t> to end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Comment out the start, and you un-comment the whole thing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 need to hunt for where the comment ends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5A3C9-3A5A-4E32-9378-630C4C3F1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3777834"/>
            <a:ext cx="5010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0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 about wildcards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D0842-2A8D-4C6F-A5D6-90E2B761F8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latin typeface="Consolas" panose="020B0609020204030204" pitchFamily="49" charset="0"/>
              </a:rPr>
              <a:t>my.table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latin typeface="Consolas" panose="020B0609020204030204" pitchFamily="49" charset="0"/>
              </a:rPr>
              <a:t>Thi</a:t>
            </a:r>
            <a:r>
              <a:rPr lang="en-US" dirty="0">
                <a:latin typeface="Consolas" panose="020B0609020204030204" pitchFamily="49" charset="0"/>
              </a:rPr>
              <a:t>%'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854A85-CA79-442B-8BF8-170019C89C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SELECT stuff FROM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my.table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WHERE stuff LIKE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Thi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_'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114EB59-A663-4F06-9682-A1C9C3088E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1671049"/>
          </a:xfrm>
        </p:spPr>
        <p:txBody>
          <a:bodyPr/>
          <a:lstStyle/>
          <a:p>
            <a:pPr>
              <a:buClr>
                <a:srgbClr val="CC0000"/>
              </a:buClr>
            </a:pPr>
            <a:r>
              <a:rPr lang="en-US" dirty="0"/>
              <a:t>Multi-character wildcard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62E008E5-9F7D-4D07-B801-CD5633DECD6F}"/>
              </a:ext>
            </a:extLst>
          </p:cNvPr>
          <p:cNvGraphicFramePr>
            <a:graphicFrameLocks/>
          </p:cNvGraphicFramePr>
          <p:nvPr/>
        </p:nvGraphicFramePr>
        <p:xfrm>
          <a:off x="812800" y="4342909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89671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217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81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a multi-character wildcard.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3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 is boring. I know this.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309641"/>
                  </a:ext>
                </a:extLst>
              </a:tr>
            </a:tbl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363655F-A26F-49BF-A002-507419515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2339412"/>
          </a:xfrm>
        </p:spPr>
        <p:txBody>
          <a:bodyPr/>
          <a:lstStyle/>
          <a:p>
            <a:r>
              <a:rPr lang="en-US" dirty="0"/>
              <a:t>Single-character wildcard</a:t>
            </a:r>
          </a:p>
        </p:txBody>
      </p:sp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841E0C84-278D-4D17-A508-062E38C32CEA}"/>
              </a:ext>
            </a:extLst>
          </p:cNvPr>
          <p:cNvGraphicFramePr>
            <a:graphicFrameLocks/>
          </p:cNvGraphicFramePr>
          <p:nvPr/>
        </p:nvGraphicFramePr>
        <p:xfrm>
          <a:off x="6400800" y="4356179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1122867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stuff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38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59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Execute code as a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2112754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EXECUTE AS LOGIN = '</a:t>
            </a:r>
            <a:r>
              <a:rPr lang="en-US" dirty="0" err="1">
                <a:latin typeface="Consolas" panose="020B0609020204030204" pitchFamily="49" charset="0"/>
              </a:rPr>
              <a:t>LoginName</a:t>
            </a:r>
            <a:r>
              <a:rPr lang="en-US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Requires IMPERSONATE permission</a:t>
            </a:r>
          </a:p>
          <a:p>
            <a:pPr lvl="2"/>
            <a:r>
              <a:rPr lang="en-US" sz="2600" dirty="0">
                <a:latin typeface="Consolas" panose="020B0609020204030204" pitchFamily="49" charset="0"/>
              </a:rPr>
              <a:t>GRANT IMPERSONATE ON LOGIN::[</a:t>
            </a:r>
            <a:r>
              <a:rPr lang="en-US" sz="2600" dirty="0" err="1">
                <a:latin typeface="Consolas" panose="020B0609020204030204" pitchFamily="49" charset="0"/>
              </a:rPr>
              <a:t>LoginName</a:t>
            </a:r>
            <a:r>
              <a:rPr lang="en-US" sz="2600" dirty="0">
                <a:latin typeface="Consolas" panose="020B0609020204030204" pitchFamily="49" charset="0"/>
              </a:rPr>
              <a:t>] TO [Impersonator]</a:t>
            </a:r>
            <a:endParaRPr lang="en-US" sz="2000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Remember to REVERT</a:t>
            </a:r>
          </a:p>
          <a:p>
            <a:endParaRPr lang="en-US" sz="40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63" y="3722054"/>
            <a:ext cx="11433876" cy="260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01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313024" cy="439560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Results as separate tab, instead of results pane</a:t>
            </a:r>
          </a:p>
          <a:p>
            <a:r>
              <a:rPr lang="en-US" dirty="0">
                <a:sym typeface="Wingdings" panose="05000000000000000000" pitchFamily="2" charset="2"/>
              </a:rPr>
              <a:t>F6 to switch between tabs</a:t>
            </a:r>
          </a:p>
          <a:p>
            <a:pPr lvl="1"/>
            <a:r>
              <a:rPr lang="en-US" dirty="0" err="1">
                <a:sym typeface="Wingdings" panose="05000000000000000000" pitchFamily="2" charset="2"/>
              </a:rPr>
              <a:t>Ctrl+R</a:t>
            </a:r>
            <a:r>
              <a:rPr lang="en-US" dirty="0">
                <a:sym typeface="Wingdings" panose="05000000000000000000" pitchFamily="2" charset="2"/>
              </a:rPr>
              <a:t> to hide the results pane won’t work, because there’s no results pane</a:t>
            </a:r>
          </a:p>
          <a:p>
            <a:r>
              <a:rPr lang="en-US" dirty="0"/>
              <a:t>Good for when screen real estate matters</a:t>
            </a:r>
          </a:p>
          <a:p>
            <a:pPr lvl="1"/>
            <a:r>
              <a:rPr lang="en-US" dirty="0"/>
              <a:t>Laptop screen</a:t>
            </a:r>
          </a:p>
          <a:p>
            <a:pPr lvl="1"/>
            <a:r>
              <a:rPr lang="en-US" dirty="0"/>
              <a:t>Projector</a:t>
            </a:r>
          </a:p>
          <a:p>
            <a:pPr lvl="1"/>
            <a:r>
              <a:rPr lang="en-US" dirty="0"/>
              <a:t>Long queries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44671-AA64-4C51-9D47-E616D743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888" y="1803399"/>
            <a:ext cx="7086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37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7EAA1-6581-4A74-90FF-E578283D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as separate tab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14DD16-6AF2-40CF-B342-43FC9B22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628619"/>
            <a:ext cx="11830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tebase Medium" panose="00000500000000000000" pitchFamily="50" charset="0"/>
                <a:ea typeface="Roboto Medium" pitchFamily="2" charset="0"/>
                <a:cs typeface="+mn-cs"/>
              </a:rPr>
              <a:t>Up next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01020" y="1577023"/>
            <a:ext cx="10004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Shortcuts from an 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gatebase Medium" panose="00000500000000000000" pitchFamily="50" charset="0"/>
                <a:ea typeface="Roboto regular" panose="02000000000000000000" pitchFamily="2" charset="0"/>
                <a:cs typeface="Roboto regular" panose="02000000000000000000" pitchFamily="2" charset="0"/>
              </a:rPr>
              <a:t>impatient DBA</a:t>
            </a:r>
            <a:endParaRPr kumimoji="0" lang="en-GB" sz="6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gatebase Medium" panose="00000500000000000000" pitchFamily="50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CEE567-33B5-4732-BDC3-CCC50DD80BAD}"/>
              </a:ext>
            </a:extLst>
          </p:cNvPr>
          <p:cNvSpPr txBox="1"/>
          <p:nvPr/>
        </p:nvSpPr>
        <p:spPr>
          <a:xfrm>
            <a:off x="572140" y="402492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Roboto bold" panose="02000000000000000000" pitchFamily="2" charset="0"/>
                <a:ea typeface="Roboto bold" panose="02000000000000000000" pitchFamily="2" charset="0"/>
                <a:cs typeface="Arial"/>
              </a:rPr>
              <a:t>Andy Mallon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Roboto bold" panose="02000000000000000000" pitchFamily="2" charset="0"/>
              <a:ea typeface="Roboto bold" panose="02000000000000000000" pitchFamily="2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31A97-069B-4686-997D-477D2077A68B}"/>
              </a:ext>
            </a:extLst>
          </p:cNvPr>
          <p:cNvSpPr txBox="1"/>
          <p:nvPr/>
        </p:nvSpPr>
        <p:spPr>
          <a:xfrm>
            <a:off x="572140" y="4671255"/>
            <a:ext cx="2350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Architect</a:t>
            </a:r>
          </a:p>
        </p:txBody>
      </p:sp>
    </p:spTree>
    <p:extLst>
      <p:ext uri="{BB962C8B-B14F-4D97-AF65-F5344CB8AC3E}">
        <p14:creationId xmlns:p14="http://schemas.microsoft.com/office/powerpoint/2010/main" val="3729441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 panose="05000000000000000000" pitchFamily="2" charset="2"/>
              </a:rPr>
              <a:t>Include query in result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5331523" cy="4323080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Makes a quick report that also includes a record of what query you used to generate  the results</a:t>
            </a:r>
          </a:p>
          <a:p>
            <a:r>
              <a:rPr lang="en-US" dirty="0"/>
              <a:t>Auditors love this</a:t>
            </a:r>
          </a:p>
          <a:p>
            <a:pPr lvl="1"/>
            <a:r>
              <a:rPr lang="en-US" dirty="0"/>
              <a:t>“Proves” what query generated the results </a:t>
            </a:r>
          </a:p>
          <a:p>
            <a:r>
              <a:rPr lang="en-US" dirty="0"/>
              <a:t>One-time ad-hoc queries for end users</a:t>
            </a:r>
          </a:p>
          <a:p>
            <a:pPr lvl="1"/>
            <a:r>
              <a:rPr lang="en-US" dirty="0"/>
              <a:t>Never lose the script you used to generate the output</a:t>
            </a:r>
          </a:p>
          <a:p>
            <a:pPr lvl="1"/>
            <a:r>
              <a:rPr lang="en-US" dirty="0"/>
              <a:t>One-time queries are rarely one-time—they’ll want it again next month or next year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387" y="1930400"/>
            <a:ext cx="72104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4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FE79-2C38-4CA1-814A-434034D92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query in result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F3141-EB22-4348-A857-E0AE92533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587084"/>
            <a:ext cx="106108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82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674"/>
          <a:stretch/>
        </p:blipFill>
        <p:spPr>
          <a:xfrm>
            <a:off x="1978819" y="1744334"/>
            <a:ext cx="7841520" cy="4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38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numbers in SSMS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08"/>
          <a:stretch/>
        </p:blipFill>
        <p:spPr>
          <a:xfrm>
            <a:off x="812800" y="2605985"/>
            <a:ext cx="10862216" cy="23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54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74452-9D76-41CF-B2C9-1C52C75F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 “map mode”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FAFCD2-FF93-4B3B-8701-67616D63ED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2800" y="2470944"/>
            <a:ext cx="5181600" cy="30226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8CD31B-21BC-425A-B907-43908B482D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59538" y="2178434"/>
            <a:ext cx="5181600" cy="36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9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changes to the following items?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2421" y="1803400"/>
            <a:ext cx="614148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bother saving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5436" y="1803400"/>
            <a:ext cx="7635453" cy="44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95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3862342" cy="4323080"/>
          </a:xfrm>
        </p:spPr>
        <p:txBody>
          <a:bodyPr/>
          <a:lstStyle/>
          <a:p>
            <a:r>
              <a:rPr lang="en-US" dirty="0"/>
              <a:t>You can change the batch separator in SSMS to be something other than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58" y="1504907"/>
            <a:ext cx="7258482" cy="48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GO</a:t>
            </a:r>
            <a:r>
              <a:rPr lang="en-US" dirty="0"/>
              <a:t> have some fun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can’t think of any reason to do this</a:t>
            </a:r>
          </a:p>
          <a:p>
            <a:r>
              <a:rPr lang="en-US" dirty="0"/>
              <a:t>Change your coworker’s batch separator to “SELECT”</a:t>
            </a:r>
          </a:p>
          <a:p>
            <a:endParaRPr lang="en-US" dirty="0"/>
          </a:p>
          <a:p>
            <a:r>
              <a:rPr lang="en-US" b="1" dirty="0">
                <a:solidFill>
                  <a:srgbClr val="CC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NOT CHANGE YOUR COWORKER’S BATCH SEPARATOR TO “WHERE”</a:t>
            </a:r>
          </a:p>
          <a:p>
            <a:pPr lvl="1"/>
            <a:r>
              <a:rPr lang="en-US" dirty="0"/>
              <a:t>Hilarious with SELECT</a:t>
            </a:r>
          </a:p>
          <a:p>
            <a:pPr lvl="1"/>
            <a:r>
              <a:rPr lang="en-US" dirty="0"/>
              <a:t>Not so funny for DELETE</a:t>
            </a:r>
          </a:p>
        </p:txBody>
      </p:sp>
    </p:spTree>
    <p:extLst>
      <p:ext uri="{BB962C8B-B14F-4D97-AF65-F5344CB8AC3E}">
        <p14:creationId xmlns:p14="http://schemas.microsoft.com/office/powerpoint/2010/main" val="379148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find the Service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sys.dm_server_services</a:t>
            </a:r>
            <a:endParaRPr lang="en-US" dirty="0"/>
          </a:p>
          <a:p>
            <a:pPr lvl="1"/>
            <a:r>
              <a:rPr lang="en-US" dirty="0"/>
              <a:t>Introduced in SQL Server 2008R2 SP1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390572"/>
            <a:ext cx="11605260" cy="26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C92CDB-EFB1-4C77-B4D0-36D152633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5482616" y="-1148686"/>
            <a:ext cx="6786304" cy="10179457"/>
          </a:xfrm>
          <a:prstGeom prst="rect">
            <a:avLst/>
          </a:prstGeom>
        </p:spPr>
      </p:pic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572140" y="1651605"/>
            <a:ext cx="44101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atebase Medium" panose="00000500000000000000" pitchFamily="50" charset="0"/>
                <a:ea typeface="Roboto" charset="0"/>
                <a:cs typeface="Roboto" charset="0"/>
              </a:rPr>
              <a:t>Andy Mallon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572140" y="2744764"/>
            <a:ext cx="4057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Database Architect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5491F8F-2ED4-46F8-8EBC-D05101EA6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43" y="4397388"/>
            <a:ext cx="377747" cy="304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3A46C-51D3-4EA5-8ADC-2323A0C07D8A}"/>
              </a:ext>
            </a:extLst>
          </p:cNvPr>
          <p:cNvSpPr/>
          <p:nvPr/>
        </p:nvSpPr>
        <p:spPr>
          <a:xfrm>
            <a:off x="1344579" y="4318873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AMtwo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593160" y="3336893"/>
            <a:ext cx="481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+mn-ea"/>
                <a:cs typeface="Arial"/>
              </a:rPr>
              <a:t>Dog Dad &amp; Microsoft Data Platform MVP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gatebase Medium" panose="00000500000000000000" pitchFamily="50" charset="0"/>
                <a:ea typeface="Roboto Medium" pitchFamily="2" charset="0"/>
                <a:cs typeface="+mn-cs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535BC52-B5DF-407F-856B-44C2BFDF61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8341" y="5008438"/>
            <a:ext cx="529550" cy="5295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83310F-D4CD-45F2-A5B8-22680410D4C3}"/>
              </a:ext>
            </a:extLst>
          </p:cNvPr>
          <p:cNvSpPr/>
          <p:nvPr/>
        </p:nvSpPr>
        <p:spPr>
          <a:xfrm>
            <a:off x="1344578" y="5042380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Roboto" charset="0"/>
                <a:ea typeface="Roboto" charset="0"/>
                <a:cs typeface="Roboto" charset="0"/>
              </a:rPr>
              <a:t>AMtwo.co</a:t>
            </a:r>
          </a:p>
        </p:txBody>
      </p:sp>
    </p:spTree>
    <p:extLst>
      <p:ext uri="{BB962C8B-B14F-4D97-AF65-F5344CB8AC3E}">
        <p14:creationId xmlns:p14="http://schemas.microsoft.com/office/powerpoint/2010/main" val="1589791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What about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Azure Data Studio?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02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Studio shortcuts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D41582-9EB3-48EF-A4C3-EF41B19C74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23266" y="1803400"/>
            <a:ext cx="5650268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7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 </a:t>
            </a:r>
            <a:r>
              <a:rPr lang="en-US" dirty="0" err="1"/>
              <a:t>hoo</a:t>
            </a:r>
            <a:r>
              <a:rPr lang="en-US" dirty="0"/>
              <a:t>! They’re the same!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F65B074B-D2EF-4B8A-A627-9BB08D44CDC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b="63237"/>
          <a:stretch/>
        </p:blipFill>
        <p:spPr>
          <a:xfrm>
            <a:off x="254000" y="2103749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4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WTF? All new shortcuts??!!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3899B-1FEB-4661-B608-5EF2081E53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E61D0D6-62C0-49F9-9941-C10227C4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309" b="12172"/>
          <a:stretch/>
        </p:blipFill>
        <p:spPr>
          <a:xfrm>
            <a:off x="254000" y="1776706"/>
            <a:ext cx="11684000" cy="45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SSMS Keymap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Azure Data Studio extension </a:t>
            </a:r>
          </a:p>
          <a:p>
            <a:pPr lvl="1"/>
            <a:r>
              <a:rPr lang="en-US" dirty="0"/>
              <a:t>by Kevin Cunnane, Engineering Manager, Microsoft</a:t>
            </a:r>
          </a:p>
          <a:p>
            <a:r>
              <a:rPr lang="en-US" dirty="0"/>
              <a:t>This extension ports the most popular shortcuts to </a:t>
            </a:r>
            <a:r>
              <a:rPr lang="en-US"/>
              <a:t>Azure Data Studio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31" b="76924"/>
          <a:stretch/>
        </p:blipFill>
        <p:spPr>
          <a:xfrm>
            <a:off x="2409825" y="4521200"/>
            <a:ext cx="7372350" cy="15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62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6F4D4B-1F94-4873-9AE7-BA143672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DE243-9BD5-4F24-88E0-5BBD1DC167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1567C-0874-4873-A9BE-08050708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60"/>
            <a:ext cx="12192000" cy="67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Windows 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keyboard shortcuts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8779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Shortcuts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Win + R</a:t>
            </a:r>
          </a:p>
          <a:p>
            <a:r>
              <a:rPr lang="en-US" dirty="0"/>
              <a:t>Win + E</a:t>
            </a:r>
          </a:p>
          <a:p>
            <a:r>
              <a:rPr lang="en-US" dirty="0"/>
              <a:t>Win + L</a:t>
            </a:r>
          </a:p>
          <a:p>
            <a:r>
              <a:rPr lang="en-US" dirty="0"/>
              <a:t>Win + T</a:t>
            </a:r>
          </a:p>
          <a:p>
            <a:r>
              <a:rPr lang="en-US" dirty="0"/>
              <a:t>Ctrl + Alt + End</a:t>
            </a:r>
          </a:p>
          <a:p>
            <a:r>
              <a:rPr lang="en-US" dirty="0"/>
              <a:t>Win + X </a:t>
            </a:r>
            <a:r>
              <a:rPr lang="en-US" sz="3000" dirty="0"/>
              <a:t>(Win 8+, 2012/R2)</a:t>
            </a:r>
          </a:p>
          <a:p>
            <a:r>
              <a:rPr lang="en-US" dirty="0"/>
              <a:t>Ctrl + Scroll wheel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53D79-63F4-47DD-B4E6-C7E1EDB5F0D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R</a:t>
            </a:r>
            <a:r>
              <a:rPr lang="en-US" dirty="0"/>
              <a:t>un…</a:t>
            </a:r>
          </a:p>
          <a:p>
            <a:r>
              <a:rPr lang="en-US" dirty="0"/>
              <a:t>Windows </a:t>
            </a:r>
            <a:r>
              <a:rPr lang="en-US" b="1" dirty="0"/>
              <a:t>E</a:t>
            </a:r>
            <a:r>
              <a:rPr lang="en-US" dirty="0"/>
              <a:t>xplorer</a:t>
            </a:r>
          </a:p>
          <a:p>
            <a:r>
              <a:rPr lang="en-US" b="1" dirty="0"/>
              <a:t>L</a:t>
            </a:r>
            <a:r>
              <a:rPr lang="en-US" dirty="0"/>
              <a:t>ock Windows</a:t>
            </a:r>
          </a:p>
          <a:p>
            <a:r>
              <a:rPr lang="en-US" dirty="0"/>
              <a:t>Focus on </a:t>
            </a:r>
            <a:r>
              <a:rPr lang="en-US" b="1" dirty="0"/>
              <a:t>T</a:t>
            </a:r>
            <a:r>
              <a:rPr lang="en-US" dirty="0"/>
              <a:t>askbar</a:t>
            </a:r>
          </a:p>
          <a:p>
            <a:r>
              <a:rPr lang="en-US" dirty="0"/>
              <a:t>Ctrl + Alt + Del </a:t>
            </a:r>
            <a:r>
              <a:rPr lang="en-US" sz="3000" dirty="0"/>
              <a:t>(for RDP)</a:t>
            </a:r>
          </a:p>
          <a:p>
            <a:r>
              <a:rPr lang="en-US" dirty="0"/>
              <a:t>Power User menu</a:t>
            </a:r>
          </a:p>
          <a:p>
            <a:r>
              <a:rPr lang="en-US" dirty="0"/>
              <a:t>Zoom in/out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1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+ [Arrow keys]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Win + UP</a:t>
            </a:r>
          </a:p>
          <a:p>
            <a:pPr lvl="1"/>
            <a:r>
              <a:rPr lang="en-US"/>
              <a:t>Maximize window</a:t>
            </a:r>
          </a:p>
          <a:p>
            <a:r>
              <a:rPr lang="en-US"/>
              <a:t>Win + Down</a:t>
            </a:r>
          </a:p>
          <a:p>
            <a:pPr lvl="1"/>
            <a:r>
              <a:rPr lang="en-US"/>
              <a:t>Restore (when maximized)</a:t>
            </a:r>
          </a:p>
          <a:p>
            <a:pPr lvl="1"/>
            <a:r>
              <a:rPr lang="en-US"/>
              <a:t>Minimize (when not maximized)</a:t>
            </a:r>
          </a:p>
          <a:p>
            <a:r>
              <a:rPr lang="en-US"/>
              <a:t>Win + Left/Right</a:t>
            </a:r>
          </a:p>
          <a:p>
            <a:pPr lvl="1"/>
            <a:r>
              <a:rPr lang="en-US"/>
              <a:t>Dock on Left/Right size of current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27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Virtual Desktops (Windows 10)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Win + CTRL + D</a:t>
            </a:r>
          </a:p>
          <a:p>
            <a:pPr lvl="1"/>
            <a:r>
              <a:rPr lang="en-US"/>
              <a:t>Create virtual desktops</a:t>
            </a:r>
          </a:p>
          <a:p>
            <a:r>
              <a:rPr lang="en-US"/>
              <a:t>Win + CTRL + LEFT/RIGHT</a:t>
            </a:r>
          </a:p>
          <a:p>
            <a:pPr lvl="1"/>
            <a:r>
              <a:rPr lang="en-US"/>
              <a:t>Switch to next/previous virtual desktop</a:t>
            </a:r>
          </a:p>
          <a:p>
            <a:r>
              <a:rPr lang="en-US"/>
              <a:t>Win + Tab</a:t>
            </a:r>
          </a:p>
          <a:p>
            <a:pPr lvl="1"/>
            <a:r>
              <a:rPr lang="en-US"/>
              <a:t>“Task view”</a:t>
            </a:r>
          </a:p>
          <a:p>
            <a:pPr lvl="2"/>
            <a:r>
              <a:rPr lang="en-US"/>
              <a:t>Select any desktop or any window on current desktop</a:t>
            </a:r>
          </a:p>
          <a:p>
            <a:r>
              <a:rPr lang="en-US"/>
              <a:t>Win + CTRL + F4 </a:t>
            </a:r>
          </a:p>
          <a:p>
            <a:pPr lvl="1"/>
            <a:r>
              <a:rPr lang="en-US"/>
              <a:t>Close current virtual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7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are we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6700135" cy="4323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is a performance tuning session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We’re just tuning the other side of the keyboard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305" y="652736"/>
            <a:ext cx="4437830" cy="5628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07465" y="6262677"/>
            <a:ext cx="121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©1994 Bill Watterson</a:t>
            </a:r>
          </a:p>
        </p:txBody>
      </p:sp>
    </p:spTree>
    <p:extLst>
      <p:ext uri="{BB962C8B-B14F-4D97-AF65-F5344CB8AC3E}">
        <p14:creationId xmlns:p14="http://schemas.microsoft.com/office/powerpoint/2010/main" val="4045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Windows</a:t>
            </a: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</a:b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shortcuts &amp; tricks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986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5766816" cy="486226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Create a folder and name it this: </a:t>
            </a:r>
          </a:p>
          <a:p>
            <a:pPr lvl="1"/>
            <a:r>
              <a:rPr lang="en-US" dirty="0"/>
              <a:t>Admin.{ED7BA470-8E54-465E-825C-99712043E01C}</a:t>
            </a:r>
          </a:p>
          <a:p>
            <a:r>
              <a:rPr lang="en-US" dirty="0"/>
              <a:t>The “Magic GUID” will create a folder called “Admin” that contains a direct shortcut to every single Control Panel option</a:t>
            </a:r>
          </a:p>
          <a:p>
            <a:pPr lvl="1"/>
            <a:r>
              <a:rPr lang="en-US" dirty="0"/>
              <a:t>Nothing special about the word “Admin”</a:t>
            </a:r>
          </a:p>
          <a:p>
            <a:r>
              <a:rPr lang="en-US" dirty="0"/>
              <a:t>Flattens all the nested Control Panel pages into a single list</a:t>
            </a:r>
          </a:p>
          <a:p>
            <a:r>
              <a:rPr lang="en-US" dirty="0"/>
              <a:t>Works on all currently supported versions of Windows</a:t>
            </a:r>
          </a:p>
          <a:p>
            <a:pPr lvl="1"/>
            <a:r>
              <a:rPr lang="en-US" dirty="0"/>
              <a:t>Sorry XP users! </a:t>
            </a:r>
          </a:p>
        </p:txBody>
      </p:sp>
      <p:pic>
        <p:nvPicPr>
          <p:cNvPr id="7" name="CFC94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8339" y="2159925"/>
            <a:ext cx="526097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Shortcut to a better Control Panel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Microsoft publishes a list of “Canonical Names of Control Panel Items”</a:t>
            </a:r>
          </a:p>
          <a:p>
            <a:pPr lvl="1"/>
            <a:r>
              <a:rPr lang="en-US" dirty="0">
                <a:hlinkClick r:id="rId3"/>
              </a:rPr>
              <a:t>http://go.am2.co/MagicGuids</a:t>
            </a:r>
            <a:endParaRPr lang="en-US" dirty="0"/>
          </a:p>
          <a:p>
            <a:pPr lvl="1"/>
            <a:r>
              <a:rPr lang="en-US" dirty="0"/>
              <a:t>This doesn’t work with new-style Windows 10 Settings</a:t>
            </a:r>
          </a:p>
          <a:p>
            <a:pPr lvl="1"/>
            <a:endParaRPr lang="en-US" dirty="0"/>
          </a:p>
          <a:p>
            <a:r>
              <a:rPr lang="en-US" dirty="0"/>
              <a:t>Windows Update.{36eef7db-88ad-4e81-ad49-0e313f0c35f8}</a:t>
            </a:r>
          </a:p>
          <a:p>
            <a:pPr lvl="1"/>
            <a:r>
              <a:rPr lang="en-US" dirty="0"/>
              <a:t>This doesn’t work on Windows 10</a:t>
            </a:r>
          </a:p>
          <a:p>
            <a:r>
              <a:rPr lang="en-US" dirty="0"/>
              <a:t>MPIO.{AB3BE6AA-7561-4838-AB77-ACF8427DF426}</a:t>
            </a:r>
          </a:p>
          <a:p>
            <a:pPr lvl="1"/>
            <a:r>
              <a:rPr lang="en-US" dirty="0"/>
              <a:t>Server OS version only</a:t>
            </a:r>
          </a:p>
        </p:txBody>
      </p:sp>
    </p:spTree>
    <p:extLst>
      <p:ext uri="{BB962C8B-B14F-4D97-AF65-F5344CB8AC3E}">
        <p14:creationId xmlns:p14="http://schemas.microsoft.com/office/powerpoint/2010/main" val="973545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as (a) different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Shift + Right-Click</a:t>
            </a:r>
          </a:p>
          <a:p>
            <a:r>
              <a:rPr lang="en-US" dirty="0"/>
              <a:t>Right-Click from Win10 Start Menu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051"/>
          <a:stretch/>
        </p:blipFill>
        <p:spPr>
          <a:xfrm>
            <a:off x="0" y="3271031"/>
            <a:ext cx="6229350" cy="3058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26327"/>
          <a:stretch/>
        </p:blipFill>
        <p:spPr>
          <a:xfrm>
            <a:off x="6173776" y="3271031"/>
            <a:ext cx="6913245" cy="305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26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Powershell</a:t>
            </a:r>
            <a:r>
              <a:rPr lang="en-US" dirty="0"/>
              <a:t>: Enter-</a:t>
            </a:r>
            <a:r>
              <a:rPr lang="en-US" dirty="0" err="1"/>
              <a:t>PsSession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871200" cy="16701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Remote Desktop for PowerShell</a:t>
            </a:r>
          </a:p>
          <a:p>
            <a:r>
              <a:rPr lang="en-US" dirty="0"/>
              <a:t>Starts an interactive session with a remote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77" y="3463283"/>
            <a:ext cx="10722517" cy="27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0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endParaRPr lang="en-US" dirty="0"/>
          </a:p>
          <a:p>
            <a:pPr lvl="1"/>
            <a:r>
              <a:rPr lang="en-US" dirty="0"/>
              <a:t>Remember, you need to do this as the service account</a:t>
            </a:r>
          </a:p>
          <a:p>
            <a:r>
              <a:rPr lang="en-US" sz="3600" dirty="0">
                <a:latin typeface="Consolas" panose="020B0609020204030204" pitchFamily="49" charset="0"/>
              </a:rPr>
              <a:t>EXEC </a:t>
            </a:r>
            <a:r>
              <a:rPr lang="en-US" sz="3600" dirty="0" err="1">
                <a:latin typeface="Consolas" panose="020B0609020204030204" pitchFamily="49" charset="0"/>
              </a:rPr>
              <a:t>xp_cmdshell</a:t>
            </a:r>
            <a:r>
              <a:rPr lang="en-US" sz="3600" dirty="0">
                <a:latin typeface="Consolas" panose="020B0609020204030204" pitchFamily="49" charset="0"/>
              </a:rPr>
              <a:t> '</a:t>
            </a:r>
            <a:r>
              <a:rPr lang="en-US" sz="3600" dirty="0" err="1">
                <a:latin typeface="Consolas" panose="020B0609020204030204" pitchFamily="49" charset="0"/>
              </a:rPr>
              <a:t>whoami</a:t>
            </a:r>
            <a:r>
              <a:rPr lang="en-US" sz="3600" dirty="0">
                <a:latin typeface="Consolas" panose="020B0609020204030204" pitchFamily="49" charset="0"/>
              </a:rPr>
              <a:t> /</a:t>
            </a:r>
            <a:r>
              <a:rPr lang="en-US" sz="3600" dirty="0" err="1">
                <a:latin typeface="Consolas" panose="020B0609020204030204" pitchFamily="49" charset="0"/>
              </a:rPr>
              <a:t>priv</a:t>
            </a:r>
            <a:r>
              <a:rPr lang="en-US" sz="3600" dirty="0">
                <a:latin typeface="Consolas" panose="020B0609020204030204" pitchFamily="49" charset="0"/>
              </a:rPr>
              <a:t>'</a:t>
            </a:r>
          </a:p>
          <a:p>
            <a:pPr lvl="1"/>
            <a:r>
              <a:rPr lang="en-US" dirty="0"/>
              <a:t>If enabled</a:t>
            </a:r>
          </a:p>
          <a:p>
            <a:pPr lvl="1"/>
            <a:r>
              <a:rPr lang="en-US" dirty="0"/>
              <a:t>If no proxy account</a:t>
            </a:r>
          </a:p>
        </p:txBody>
      </p:sp>
    </p:spTree>
    <p:extLst>
      <p:ext uri="{BB962C8B-B14F-4D97-AF65-F5344CB8AC3E}">
        <p14:creationId xmlns:p14="http://schemas.microsoft.com/office/powerpoint/2010/main" val="2488549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400"/>
            <a:ext cx="10193514" cy="44608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Combine three shortcuts:</a:t>
            </a:r>
          </a:p>
          <a:p>
            <a:endParaRPr lang="en-US" dirty="0"/>
          </a:p>
          <a:p>
            <a:r>
              <a:rPr lang="en-US" dirty="0"/>
              <a:t>Run PowerShell prompt as a different user</a:t>
            </a:r>
          </a:p>
          <a:p>
            <a:pPr lvl="1"/>
            <a:r>
              <a:rPr lang="en-US" dirty="0"/>
              <a:t>Shift + Right-Click</a:t>
            </a:r>
          </a:p>
          <a:p>
            <a:r>
              <a:rPr lang="en-US" dirty="0"/>
              <a:t>Use Enter-</a:t>
            </a:r>
            <a:r>
              <a:rPr lang="en-US" dirty="0" err="1"/>
              <a:t>PsSession</a:t>
            </a:r>
            <a:r>
              <a:rPr lang="en-US" dirty="0"/>
              <a:t> to start a session on the server</a:t>
            </a:r>
          </a:p>
          <a:p>
            <a:r>
              <a:rPr lang="en-US" dirty="0"/>
              <a:t>Use </a:t>
            </a:r>
            <a:r>
              <a:rPr lang="en-US" dirty="0" err="1"/>
              <a:t>whoami</a:t>
            </a:r>
            <a:r>
              <a:rPr lang="en-US" dirty="0"/>
              <a:t> /</a:t>
            </a:r>
            <a:r>
              <a:rPr lang="en-US" dirty="0" err="1"/>
              <a:t>priv</a:t>
            </a:r>
            <a:r>
              <a:rPr lang="en-US" dirty="0"/>
              <a:t> to get your answer</a:t>
            </a:r>
          </a:p>
        </p:txBody>
      </p:sp>
    </p:spTree>
    <p:extLst>
      <p:ext uri="{BB962C8B-B14F-4D97-AF65-F5344CB8AC3E}">
        <p14:creationId xmlns:p14="http://schemas.microsoft.com/office/powerpoint/2010/main" val="2398841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Lock Pages In Memory enabled?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PS C:\&gt; 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Enter-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PsSession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ServerName</a:t>
            </a:r>
            <a:r>
              <a:rPr lang="en-US" dirty="0">
                <a:latin typeface="Consolas" panose="020B0609020204030204" pitchFamily="49" charset="0"/>
              </a:rPr>
              <a:t>]: PS C:\&gt; 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whoami</a:t>
            </a:r>
            <a:r>
              <a:rPr lang="en-US" b="1" dirty="0">
                <a:solidFill>
                  <a:schemeClr val="accent5"/>
                </a:solidFill>
                <a:latin typeface="Consolas" panose="020B0609020204030204" pitchFamily="49" charset="0"/>
              </a:rPr>
              <a:t> /</a:t>
            </a:r>
            <a:r>
              <a:rPr lang="en-US" b="1" dirty="0" err="1">
                <a:solidFill>
                  <a:schemeClr val="accent5"/>
                </a:solidFill>
                <a:latin typeface="Consolas" panose="020B0609020204030204" pitchFamily="49" charset="0"/>
              </a:rPr>
              <a:t>priv</a:t>
            </a:r>
            <a:endParaRPr lang="en-US" b="1" dirty="0">
              <a:solidFill>
                <a:schemeClr val="accent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PRIVILEGES INFORMATION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----------------------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Privilege Name                State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============================= ========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SeLockMemoryPrivilege</a:t>
            </a:r>
            <a:r>
              <a:rPr lang="en-US" dirty="0">
                <a:latin typeface="Consolas" panose="020B0609020204030204" pitchFamily="49" charset="0"/>
              </a:rPr>
              <a:t>         Enabled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SeManageVolumePrivilege</a:t>
            </a:r>
            <a:r>
              <a:rPr lang="en-US" dirty="0">
                <a:latin typeface="Consolas" panose="020B0609020204030204" pitchFamily="49" charset="0"/>
              </a:rPr>
              <a:t>       Enabled</a:t>
            </a:r>
          </a:p>
        </p:txBody>
      </p:sp>
    </p:spTree>
    <p:extLst>
      <p:ext uri="{BB962C8B-B14F-4D97-AF65-F5344CB8AC3E}">
        <p14:creationId xmlns:p14="http://schemas.microsoft.com/office/powerpoint/2010/main" val="1760952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Screen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HKLM\System\</a:t>
            </a:r>
            <a:r>
              <a:rPr lang="en-US" b="1" dirty="0" err="1"/>
              <a:t>CurrentControlSet</a:t>
            </a:r>
            <a:r>
              <a:rPr lang="en-US" b="1" dirty="0"/>
              <a:t>\Services\</a:t>
            </a:r>
            <a:br>
              <a:rPr lang="en-US" b="1" dirty="0"/>
            </a:br>
            <a:r>
              <a:rPr lang="en-US" b="1" dirty="0" err="1"/>
              <a:t>kbdhid</a:t>
            </a:r>
            <a:r>
              <a:rPr lang="en-US" b="1" dirty="0"/>
              <a:t>\Parameters</a:t>
            </a:r>
          </a:p>
          <a:p>
            <a:r>
              <a:rPr lang="en-US" dirty="0"/>
              <a:t>Create a value named </a:t>
            </a:r>
            <a:r>
              <a:rPr lang="en-US" b="1" dirty="0" err="1"/>
              <a:t>CrashOnCtrlScroll</a:t>
            </a:r>
            <a:endParaRPr lang="en-US" dirty="0"/>
          </a:p>
          <a:p>
            <a:r>
              <a:rPr lang="en-US" dirty="0"/>
              <a:t>Set it equal to a REG_DWORD value of 0x01</a:t>
            </a:r>
          </a:p>
          <a:p>
            <a:r>
              <a:rPr lang="en-US" dirty="0"/>
              <a:t>Hold right-Control &amp; tap Scroll Lock twice</a:t>
            </a:r>
          </a:p>
          <a:p>
            <a:endParaRPr lang="en-US" dirty="0"/>
          </a:p>
          <a:p>
            <a:r>
              <a:rPr lang="en-US" dirty="0"/>
              <a:t>More details from David Klee</a:t>
            </a:r>
          </a:p>
          <a:p>
            <a:pPr lvl="1"/>
            <a:r>
              <a:rPr lang="en-US" dirty="0">
                <a:hlinkClick r:id="rId2"/>
              </a:rPr>
              <a:t>http://www.davidklee.net/2015/11/30/summon-blue-screens-of-death-for-testing-purposes-only-of-course/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5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59" t="3185" r="5976" b="8638"/>
          <a:stretch/>
        </p:blipFill>
        <p:spPr>
          <a:xfrm>
            <a:off x="-29882" y="-20472"/>
            <a:ext cx="12227184" cy="68989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157545" y="3783724"/>
            <a:ext cx="2049517" cy="0"/>
          </a:xfrm>
          <a:prstGeom prst="line">
            <a:avLst/>
          </a:prstGeom>
          <a:ln w="381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3" y="1803400"/>
            <a:ext cx="7999433" cy="415341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SSMS Keyboard shortcuts</a:t>
            </a:r>
          </a:p>
          <a:p>
            <a:r>
              <a:rPr lang="en-US" dirty="0"/>
              <a:t>Other SSMS shortcuts &amp; tricks</a:t>
            </a:r>
          </a:p>
          <a:p>
            <a:r>
              <a:rPr lang="en-US" dirty="0"/>
              <a:t>Windows Keyboard shortcuts</a:t>
            </a:r>
          </a:p>
          <a:p>
            <a:r>
              <a:rPr lang="en-US" dirty="0"/>
              <a:t>Other Windows shortcuts &amp; tricks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Everyone should learn at least one thing!</a:t>
            </a:r>
          </a:p>
        </p:txBody>
      </p:sp>
    </p:spTree>
    <p:extLst>
      <p:ext uri="{BB962C8B-B14F-4D97-AF65-F5344CB8AC3E}">
        <p14:creationId xmlns:p14="http://schemas.microsoft.com/office/powerpoint/2010/main" val="2733088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Pause the SQL Server service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803399"/>
            <a:ext cx="10871200" cy="49221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Allows connected users </a:t>
            </a:r>
            <a:br>
              <a:rPr lang="en-US" dirty="0"/>
            </a:br>
            <a:r>
              <a:rPr lang="en-US" dirty="0"/>
              <a:t>to continue work</a:t>
            </a:r>
          </a:p>
          <a:p>
            <a:r>
              <a:rPr lang="en-US" dirty="0"/>
              <a:t>Prevents new connections</a:t>
            </a:r>
          </a:p>
          <a:p>
            <a:endParaRPr lang="en-US" sz="2300" dirty="0">
              <a:latin typeface="Consolas" panose="020B0609020204030204" pitchFamily="49" charset="0"/>
            </a:endParaRPr>
          </a:p>
          <a:p>
            <a:endParaRPr lang="en-US" sz="2300" dirty="0">
              <a:latin typeface="Consolas" panose="020B0609020204030204" pitchFamily="49" charset="0"/>
            </a:endParaRPr>
          </a:p>
          <a:p>
            <a:r>
              <a:rPr lang="en-US" sz="2300" dirty="0">
                <a:solidFill>
                  <a:srgbClr val="CC0000"/>
                </a:solidFill>
                <a:latin typeface="Consolas" panose="020B0609020204030204" pitchFamily="49" charset="0"/>
              </a:rPr>
              <a:t>Error: 17142, Severity: 14, State: 0.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SQL Server service has been paused.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No new connections will be allowed.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To resume the service, use SQL Computer Manager or the Services application in Control Panel.</a:t>
            </a:r>
          </a:p>
          <a:p>
            <a:r>
              <a:rPr lang="en-US" sz="2300" dirty="0">
                <a:solidFill>
                  <a:srgbClr val="CC0000"/>
                </a:solidFill>
                <a:latin typeface="Consolas" panose="020B0609020204030204" pitchFamily="49" charset="0"/>
              </a:rPr>
              <a:t>Error: 18456, Severity: 14, State: 13.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Login failed for user ''.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Reason: SQL Server service is paused.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No new connections can be accepted at this time. </a:t>
            </a:r>
            <a:br>
              <a:rPr lang="en-US" sz="2300" dirty="0">
                <a:latin typeface="Consolas" panose="020B0609020204030204" pitchFamily="49" charset="0"/>
              </a:rPr>
            </a:br>
            <a:r>
              <a:rPr lang="en-US" sz="2300" dirty="0">
                <a:latin typeface="Consolas" panose="020B0609020204030204" pitchFamily="49" charset="0"/>
              </a:rPr>
              <a:t>[CLIENT: &lt;local machine&gt;]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63E23-B628-40F9-8324-D6D8D0CBB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185" y="1483119"/>
            <a:ext cx="4887814" cy="27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33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53B4-D8CA-43CC-BED5-A42C924B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+ more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7227A2-264C-4696-B92D-3F7F7E82F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1" y="1822133"/>
            <a:ext cx="1454150" cy="14541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703CA-FAAC-4CDE-B9CC-2FB7E42ACA5F}"/>
              </a:ext>
            </a:extLst>
          </p:cNvPr>
          <p:cNvSpPr txBox="1"/>
          <p:nvPr/>
        </p:nvSpPr>
        <p:spPr>
          <a:xfrm>
            <a:off x="2079625" y="1995210"/>
            <a:ext cx="897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AMtwo.co/shortcuts-ppt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837CADB-EAA9-4D43-924A-AFD55AF31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237"/>
          <a:stretch/>
        </p:blipFill>
        <p:spPr>
          <a:xfrm>
            <a:off x="254000" y="3536750"/>
            <a:ext cx="11684000" cy="33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727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65FC1-854A-4DBE-BD96-6DEE4479585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2"/>
            </p:custDataLst>
          </p:nvPr>
        </p:nvSpPr>
        <p:spPr>
          <a:xfrm>
            <a:off x="883920" y="822960"/>
            <a:ext cx="6766560" cy="33223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938C6-E3F4-42C5-871D-EFBE78B30F2F}"/>
              </a:ext>
            </a:extLst>
          </p:cNvPr>
          <p:cNvSpPr txBox="1"/>
          <p:nvPr/>
        </p:nvSpPr>
        <p:spPr>
          <a:xfrm>
            <a:off x="883920" y="1560126"/>
            <a:ext cx="883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Questions?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48B3B-2E71-4976-A99D-C6A3A45E7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01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17F75D-A558-4437-AC5D-A5C58E83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803400"/>
            <a:ext cx="9263307" cy="4460834"/>
          </a:xfrm>
        </p:spPr>
        <p:txBody>
          <a:bodyPr>
            <a:normAutofit fontScale="55000" lnSpcReduction="20000"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posts about these tips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AMtwo.co/shortcuts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slides + cheat sheet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AMtwo.co/shortcuts-ppt</a:t>
            </a:r>
            <a:endParaRPr lang="en-US" sz="3600" dirty="0">
              <a:hlinkClick r:id="rId3"/>
            </a:endParaRP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SSMS Keymap for SQL Ops Studio</a:t>
            </a:r>
          </a:p>
          <a:p>
            <a:pPr lvl="1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github.com/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kevcunnane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/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5"/>
              </a:rPr>
              <a:t>ssmskeymap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information referenced in slides</a:t>
            </a:r>
          </a:p>
          <a:p>
            <a:pPr lvl="1"/>
            <a:r>
              <a:rPr lang="en-US" sz="3600" dirty="0">
                <a:hlinkClick r:id="rId3"/>
              </a:rPr>
              <a:t>AMtwo.co/</a:t>
            </a:r>
            <a:r>
              <a:rPr lang="en-US" sz="3600" dirty="0" err="1">
                <a:hlinkClick r:id="rId3"/>
              </a:rPr>
              <a:t>RemapSSMS</a:t>
            </a:r>
            <a:endParaRPr lang="en-US" sz="3600" dirty="0"/>
          </a:p>
          <a:p>
            <a:pPr lvl="1"/>
            <a:r>
              <a:rPr lang="en-US" sz="3600" dirty="0">
                <a:hlinkClick r:id="rId6"/>
              </a:rPr>
              <a:t>go.am2.co/</a:t>
            </a:r>
            <a:r>
              <a:rPr lang="en-US" sz="3600" dirty="0" err="1">
                <a:hlinkClick r:id="rId6"/>
              </a:rPr>
              <a:t>MagicGuids</a:t>
            </a:r>
            <a:endParaRPr lang="en-US" sz="4000" dirty="0"/>
          </a:p>
          <a:p>
            <a:pPr lvl="1"/>
            <a:r>
              <a:rPr lang="en-US" sz="3600" dirty="0">
                <a:hlinkClick r:id="rId7"/>
              </a:rPr>
              <a:t>davidklee.net/2015/11/30/summon-blue-screens-of-death-for-testing-purposes-only-of-course/</a:t>
            </a:r>
            <a:endParaRPr lang="en-US" sz="3600" dirty="0"/>
          </a:p>
          <a:p>
            <a:pPr lvl="1"/>
            <a:r>
              <a:rPr lang="en-US" sz="3600" dirty="0">
                <a:hlinkClick r:id="rId8"/>
              </a:rPr>
              <a:t>thomaslarock.com/2016/01/pause-</a:t>
            </a:r>
            <a:r>
              <a:rPr lang="en-US" sz="3600" dirty="0" err="1">
                <a:hlinkClick r:id="rId8"/>
              </a:rPr>
              <a:t>sql</a:t>
            </a:r>
            <a:r>
              <a:rPr lang="en-US" sz="3600" dirty="0">
                <a:hlinkClick r:id="rId8"/>
              </a:rPr>
              <a:t>-server-service-before-restarting/</a:t>
            </a:r>
            <a:endParaRPr lang="en-US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596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3B901-B143-473D-A09B-A49F3F133A4B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tebase Medium" panose="00000500000000000000" pitchFamily="50" charset="0"/>
                <a:ea typeface="Roboto Medium" pitchFamily="2" charset="0"/>
                <a:cs typeface="+mn-cs"/>
              </a:rPr>
              <a:t>Virtual booth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9B9EF-F418-4ABC-B1B3-3E8C83CDD174}"/>
              </a:ext>
            </a:extLst>
          </p:cNvPr>
          <p:cNvCxnSpPr>
            <a:cxnSpLocks/>
          </p:cNvCxnSpPr>
          <p:nvPr/>
        </p:nvCxnSpPr>
        <p:spPr>
          <a:xfrm>
            <a:off x="2272950" y="559243"/>
            <a:ext cx="0" cy="31464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84387B-5B56-4824-B95F-AE1B420C0070}"/>
              </a:ext>
            </a:extLst>
          </p:cNvPr>
          <p:cNvSpPr txBox="1"/>
          <p:nvPr/>
        </p:nvSpPr>
        <p:spPr>
          <a:xfrm>
            <a:off x="476447" y="1299394"/>
            <a:ext cx="10004420" cy="4275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G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et your virtual swag bag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Live chat to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Redgaters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 and book 1-2-1 meetings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Discuss sessions with other attendees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Enter our competition to win an awesome prize</a:t>
            </a:r>
          </a:p>
          <a:p>
            <a:pPr marL="457200" marR="0" lvl="0" indent="-4572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Sign up for Thursday’s pub quiz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italic" panose="02000000000000000000" pitchFamily="2" charset="0"/>
              <a:ea typeface="Roboto italic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94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6474B4F-F2E6-4C05-A028-8356919812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87376" y="2735823"/>
            <a:ext cx="4352064" cy="3664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19CA9F-37AB-42AB-BE43-871B168CD67F}"/>
              </a:ext>
            </a:extLst>
          </p:cNvPr>
          <p:cNvSpPr txBox="1"/>
          <p:nvPr/>
        </p:nvSpPr>
        <p:spPr>
          <a:xfrm>
            <a:off x="519430" y="1366318"/>
            <a:ext cx="9733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DBAle</a:t>
            </a: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 pub quiz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55ABA-561E-4AD7-A1A8-EC99B4F529EF}"/>
              </a:ext>
            </a:extLst>
          </p:cNvPr>
          <p:cNvSpPr txBox="1"/>
          <p:nvPr/>
        </p:nvSpPr>
        <p:spPr>
          <a:xfrm>
            <a:off x="572140" y="3058368"/>
            <a:ext cx="5136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Join us on Thursday April 2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5357CF-15E9-4D9B-A244-37647FF7E206}"/>
              </a:ext>
            </a:extLst>
          </p:cNvPr>
          <p:cNvSpPr txBox="1"/>
          <p:nvPr/>
        </p:nvSpPr>
        <p:spPr>
          <a:xfrm>
            <a:off x="593200" y="3691474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1.30PM CDT / 7.30PM BST</a:t>
            </a:r>
            <a:endParaRPr kumimoji="0" lang="en-US" sz="2000" b="0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1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1764901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tebase Medium" panose="00000500000000000000" pitchFamily="50" charset="0"/>
                <a:ea typeface="+mn-ea"/>
                <a:cs typeface="+mn-cs"/>
              </a:rPr>
              <a:t>SSMS keyboard shortcuts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tebase Medium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58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FCCA1-CC14-4C57-AA1E-AE1638D6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66"/>
            <a:ext cx="12192000" cy="58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AF1D4C-CB34-433B-BE0C-FCC71125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39" y="0"/>
            <a:ext cx="9074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8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639CFBDD-0039-4FC3-8014-C7329DF87185}" vid="{0EB676A9-DF0C-4F43-BB55-4C597466CA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013E7703CAD44484A7E47FDD7D0511" ma:contentTypeVersion="13" ma:contentTypeDescription="Create a new document." ma:contentTypeScope="" ma:versionID="3a7a2c3a13e4683ac30d1198f38d1f49">
  <xsd:schema xmlns:xsd="http://www.w3.org/2001/XMLSchema" xmlns:xs="http://www.w3.org/2001/XMLSchema" xmlns:p="http://schemas.microsoft.com/office/2006/metadata/properties" xmlns:ns3="4b652fa9-05c4-4ffa-85d2-4d583d8e9b5a" xmlns:ns4="cdc8a243-6a6e-4e95-912a-cba42f798b16" targetNamespace="http://schemas.microsoft.com/office/2006/metadata/properties" ma:root="true" ma:fieldsID="d2d604975688d6bd13b34ed1a5d7bc91" ns3:_="" ns4:_="">
    <xsd:import namespace="4b652fa9-05c4-4ffa-85d2-4d583d8e9b5a"/>
    <xsd:import namespace="cdc8a243-6a6e-4e95-912a-cba42f798b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52fa9-05c4-4ffa-85d2-4d583d8e9b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c8a243-6a6e-4e95-912a-cba42f798b1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E40292-3618-4881-B260-F441E731FE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652fa9-05c4-4ffa-85d2-4d583d8e9b5a"/>
    <ds:schemaRef ds:uri="cdc8a243-6a6e-4e95-912a-cba42f798b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42F646-F4DC-479C-B913-E51ECDC404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3B8991-934E-4DE3-B31E-798B9280D34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1836</Words>
  <Application>Microsoft Office PowerPoint</Application>
  <PresentationFormat>Widescreen</PresentationFormat>
  <Paragraphs>350</Paragraphs>
  <Slides>65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82" baseType="lpstr">
      <vt:lpstr>Roboto bold</vt:lpstr>
      <vt:lpstr>gatebase Medium</vt:lpstr>
      <vt:lpstr>Segoe UI Light</vt:lpstr>
      <vt:lpstr>Calibri Light</vt:lpstr>
      <vt:lpstr>Consolas</vt:lpstr>
      <vt:lpstr>Roboto Medium</vt:lpstr>
      <vt:lpstr>Arial</vt:lpstr>
      <vt:lpstr>Roboto italic</vt:lpstr>
      <vt:lpstr>Segoe UI Semibold</vt:lpstr>
      <vt:lpstr>Roboto</vt:lpstr>
      <vt:lpstr>Calibri</vt:lpstr>
      <vt:lpstr>Wingdings 2</vt:lpstr>
      <vt:lpstr>Roboto regular</vt:lpstr>
      <vt:lpstr>Wingdings</vt:lpstr>
      <vt:lpstr>Courier New</vt:lpstr>
      <vt:lpstr>Office Theme</vt:lpstr>
      <vt:lpstr>WidescreenPres</vt:lpstr>
      <vt:lpstr>PowerPoint Presentation</vt:lpstr>
      <vt:lpstr>PowerPoint Presentation</vt:lpstr>
      <vt:lpstr>PowerPoint Presentation</vt:lpstr>
      <vt:lpstr>PowerPoint Presentation</vt:lpstr>
      <vt:lpstr>Why are we here?</vt:lpstr>
      <vt:lpstr>Agenda</vt:lpstr>
      <vt:lpstr>PowerPoint Presentation</vt:lpstr>
      <vt:lpstr>PowerPoint Presentation</vt:lpstr>
      <vt:lpstr>PowerPoint Presentation</vt:lpstr>
      <vt:lpstr>SSMS Keyboard shortcuts</vt:lpstr>
      <vt:lpstr>PowerPoint Presentation</vt:lpstr>
      <vt:lpstr>PowerPoint Presentation</vt:lpstr>
      <vt:lpstr>CTRL + SHIFT + V</vt:lpstr>
      <vt:lpstr>CTRL + ]</vt:lpstr>
      <vt:lpstr>CTRL + SHIFT + M</vt:lpstr>
      <vt:lpstr>CTRL + SHIFT + M</vt:lpstr>
      <vt:lpstr>SSMS Query Shortcuts</vt:lpstr>
      <vt:lpstr>SSMS Query Shortcuts</vt:lpstr>
      <vt:lpstr>ALT + SHIFT + Arrow ALT + DRAG</vt:lpstr>
      <vt:lpstr>PowerPoint Presentation</vt:lpstr>
      <vt:lpstr>Remapping SSMS Shortcuts</vt:lpstr>
      <vt:lpstr>SSMS has a web browser built-in</vt:lpstr>
      <vt:lpstr>Management Studio Drag</vt:lpstr>
      <vt:lpstr>All the columns</vt:lpstr>
      <vt:lpstr>Comment out your comments</vt:lpstr>
      <vt:lpstr>Wild about wildcards</vt:lpstr>
      <vt:lpstr>Execute code as a different user</vt:lpstr>
      <vt:lpstr>Results as separate tab</vt:lpstr>
      <vt:lpstr>Results as separate tab</vt:lpstr>
      <vt:lpstr>Include query in result set</vt:lpstr>
      <vt:lpstr>Include query in result set</vt:lpstr>
      <vt:lpstr>Line numbers in SSMS</vt:lpstr>
      <vt:lpstr>Line numbers in SSMS</vt:lpstr>
      <vt:lpstr>Scroll bar “map mode”</vt:lpstr>
      <vt:lpstr>Save changes to the following items?</vt:lpstr>
      <vt:lpstr>Don’t bother saving</vt:lpstr>
      <vt:lpstr>GO</vt:lpstr>
      <vt:lpstr>GO have some fun</vt:lpstr>
      <vt:lpstr>How to find the Service Account</vt:lpstr>
      <vt:lpstr>PowerPoint Presentation</vt:lpstr>
      <vt:lpstr>Azure Data Studio shortcuts</vt:lpstr>
      <vt:lpstr>Woo hoo! They’re the same!</vt:lpstr>
      <vt:lpstr>WTF? All new shortcuts??!!</vt:lpstr>
      <vt:lpstr>SSMS Keymap</vt:lpstr>
      <vt:lpstr>PowerPoint Presentation</vt:lpstr>
      <vt:lpstr>PowerPoint Presentation</vt:lpstr>
      <vt:lpstr>Windows Shortcuts</vt:lpstr>
      <vt:lpstr>Win + [Arrow keys]</vt:lpstr>
      <vt:lpstr>Virtual Desktops (Windows 10)</vt:lpstr>
      <vt:lpstr>PowerPoint Presentation</vt:lpstr>
      <vt:lpstr>Shortcut to a better Control Panel</vt:lpstr>
      <vt:lpstr>Shortcut to a better Control Panel</vt:lpstr>
      <vt:lpstr>Run as (a) different user</vt:lpstr>
      <vt:lpstr>Powershell: Enter-PsSession</vt:lpstr>
      <vt:lpstr>Is Lock Pages In Memory enabled?</vt:lpstr>
      <vt:lpstr>Is Lock Pages In Memory enabled?</vt:lpstr>
      <vt:lpstr>Is Lock Pages In Memory enabled?</vt:lpstr>
      <vt:lpstr>Blue Screen on Demand</vt:lpstr>
      <vt:lpstr>PowerPoint Presentation</vt:lpstr>
      <vt:lpstr>Pause the SQL Server service </vt:lpstr>
      <vt:lpstr>Slides + more</vt:lpstr>
      <vt:lpstr>PowerPoint Presentation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Taylor</dc:creator>
  <cp:lastModifiedBy>Andy Mallon</cp:lastModifiedBy>
  <cp:revision>47</cp:revision>
  <dcterms:created xsi:type="dcterms:W3CDTF">2020-03-18T19:27:59Z</dcterms:created>
  <dcterms:modified xsi:type="dcterms:W3CDTF">2020-03-31T03:48:11Z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0x01010069013E7703CAD44484A7E47FDD7D0511</vt:lpwstr>
  </property>
</Properties>
</file>